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5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20" r:id="rId56"/>
    <p:sldId id="322" r:id="rId57"/>
    <p:sldId id="323" r:id="rId58"/>
    <p:sldId id="324" r:id="rId59"/>
    <p:sldId id="325" r:id="rId60"/>
    <p:sldId id="326" r:id="rId61"/>
    <p:sldId id="292" r:id="rId62"/>
    <p:sldId id="293" r:id="rId63"/>
    <p:sldId id="294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5" r:id="rId72"/>
    <p:sldId id="336" r:id="rId73"/>
    <p:sldId id="337" r:id="rId74"/>
    <p:sldId id="338" r:id="rId75"/>
    <p:sldId id="321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8" r:id="rId103"/>
    <p:sldId id="334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1142" r:id="rId117"/>
    <p:sldId id="1143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3" r:id="rId163"/>
    <p:sldId id="434" r:id="rId164"/>
    <p:sldId id="435" r:id="rId165"/>
    <p:sldId id="436" r:id="rId166"/>
    <p:sldId id="437" r:id="rId167"/>
    <p:sldId id="438" r:id="rId168"/>
    <p:sldId id="439" r:id="rId169"/>
    <p:sldId id="440" r:id="rId170"/>
    <p:sldId id="441" r:id="rId171"/>
    <p:sldId id="442" r:id="rId172"/>
    <p:sldId id="443" r:id="rId173"/>
    <p:sldId id="444" r:id="rId174"/>
    <p:sldId id="445" r:id="rId175"/>
    <p:sldId id="446" r:id="rId176"/>
    <p:sldId id="447" r:id="rId177"/>
    <p:sldId id="448" r:id="rId178"/>
    <p:sldId id="449" r:id="rId179"/>
    <p:sldId id="450" r:id="rId180"/>
    <p:sldId id="451" r:id="rId181"/>
    <p:sldId id="452" r:id="rId182"/>
    <p:sldId id="453" r:id="rId183"/>
    <p:sldId id="454" r:id="rId184"/>
    <p:sldId id="455" r:id="rId185"/>
    <p:sldId id="456" r:id="rId186"/>
    <p:sldId id="457" r:id="rId187"/>
    <p:sldId id="458" r:id="rId188"/>
    <p:sldId id="459" r:id="rId189"/>
    <p:sldId id="460" r:id="rId190"/>
    <p:sldId id="464" r:id="rId191"/>
    <p:sldId id="465" r:id="rId192"/>
    <p:sldId id="466" r:id="rId193"/>
    <p:sldId id="467" r:id="rId194"/>
    <p:sldId id="468" r:id="rId195"/>
    <p:sldId id="469" r:id="rId196"/>
    <p:sldId id="470" r:id="rId197"/>
    <p:sldId id="471" r:id="rId198"/>
    <p:sldId id="472" r:id="rId199"/>
    <p:sldId id="473" r:id="rId200"/>
    <p:sldId id="474" r:id="rId201"/>
    <p:sldId id="475" r:id="rId202"/>
    <p:sldId id="476" r:id="rId203"/>
    <p:sldId id="480" r:id="rId204"/>
    <p:sldId id="481" r:id="rId205"/>
    <p:sldId id="482" r:id="rId206"/>
    <p:sldId id="483" r:id="rId207"/>
    <p:sldId id="484" r:id="rId208"/>
    <p:sldId id="485" r:id="rId209"/>
    <p:sldId id="486" r:id="rId210"/>
    <p:sldId id="487" r:id="rId211"/>
    <p:sldId id="488" r:id="rId212"/>
    <p:sldId id="489" r:id="rId213"/>
    <p:sldId id="490" r:id="rId214"/>
    <p:sldId id="491" r:id="rId215"/>
    <p:sldId id="492" r:id="rId216"/>
    <p:sldId id="493" r:id="rId217"/>
    <p:sldId id="494" r:id="rId218"/>
    <p:sldId id="495" r:id="rId219"/>
    <p:sldId id="496" r:id="rId220"/>
    <p:sldId id="498" r:id="rId221"/>
    <p:sldId id="502" r:id="rId222"/>
    <p:sldId id="477" r:id="rId223"/>
    <p:sldId id="503" r:id="rId224"/>
    <p:sldId id="504" r:id="rId225"/>
    <p:sldId id="505" r:id="rId226"/>
    <p:sldId id="506" r:id="rId227"/>
    <p:sldId id="507" r:id="rId228"/>
    <p:sldId id="508" r:id="rId229"/>
    <p:sldId id="509" r:id="rId230"/>
    <p:sldId id="510" r:id="rId231"/>
    <p:sldId id="511" r:id="rId232"/>
    <p:sldId id="512" r:id="rId233"/>
    <p:sldId id="516" r:id="rId234"/>
    <p:sldId id="517" r:id="rId235"/>
    <p:sldId id="518" r:id="rId236"/>
    <p:sldId id="519" r:id="rId237"/>
    <p:sldId id="520" r:id="rId238"/>
    <p:sldId id="521" r:id="rId239"/>
    <p:sldId id="522" r:id="rId240"/>
    <p:sldId id="523" r:id="rId241"/>
    <p:sldId id="525" r:id="rId242"/>
    <p:sldId id="526" r:id="rId243"/>
    <p:sldId id="527" r:id="rId244"/>
    <p:sldId id="528" r:id="rId245"/>
    <p:sldId id="534" r:id="rId246"/>
    <p:sldId id="478" r:id="rId247"/>
    <p:sldId id="535" r:id="rId248"/>
    <p:sldId id="536" r:id="rId249"/>
    <p:sldId id="537" r:id="rId250"/>
    <p:sldId id="538" r:id="rId251"/>
    <p:sldId id="539" r:id="rId252"/>
    <p:sldId id="540" r:id="rId253"/>
    <p:sldId id="541" r:id="rId254"/>
    <p:sldId id="542" r:id="rId255"/>
    <p:sldId id="543" r:id="rId256"/>
    <p:sldId id="544" r:id="rId257"/>
    <p:sldId id="545" r:id="rId258"/>
    <p:sldId id="546" r:id="rId259"/>
    <p:sldId id="547" r:id="rId260"/>
    <p:sldId id="548" r:id="rId261"/>
    <p:sldId id="549" r:id="rId262"/>
    <p:sldId id="550" r:id="rId263"/>
    <p:sldId id="551" r:id="rId264"/>
    <p:sldId id="552" r:id="rId265"/>
    <p:sldId id="553" r:id="rId266"/>
    <p:sldId id="554" r:id="rId267"/>
    <p:sldId id="555" r:id="rId268"/>
    <p:sldId id="556" r:id="rId269"/>
    <p:sldId id="557" r:id="rId270"/>
    <p:sldId id="560" r:id="rId271"/>
    <p:sldId id="479" r:id="rId272"/>
    <p:sldId id="565" r:id="rId273"/>
    <p:sldId id="562" r:id="rId274"/>
    <p:sldId id="563" r:id="rId275"/>
    <p:sldId id="564" r:id="rId276"/>
    <p:sldId id="566" r:id="rId277"/>
    <p:sldId id="567" r:id="rId278"/>
    <p:sldId id="568" r:id="rId279"/>
    <p:sldId id="569" r:id="rId280"/>
    <p:sldId id="570" r:id="rId281"/>
    <p:sldId id="571" r:id="rId282"/>
    <p:sldId id="575" r:id="rId283"/>
    <p:sldId id="576" r:id="rId284"/>
    <p:sldId id="577" r:id="rId285"/>
    <p:sldId id="578" r:id="rId286"/>
    <p:sldId id="579" r:id="rId287"/>
    <p:sldId id="580" r:id="rId288"/>
    <p:sldId id="581" r:id="rId289"/>
    <p:sldId id="582" r:id="rId290"/>
    <p:sldId id="583" r:id="rId291"/>
    <p:sldId id="584" r:id="rId292"/>
    <p:sldId id="585" r:id="rId293"/>
    <p:sldId id="586" r:id="rId294"/>
    <p:sldId id="587" r:id="rId295"/>
    <p:sldId id="588" r:id="rId296"/>
    <p:sldId id="589" r:id="rId297"/>
    <p:sldId id="590" r:id="rId298"/>
    <p:sldId id="572" r:id="rId299"/>
    <p:sldId id="591" r:id="rId300"/>
    <p:sldId id="592" r:id="rId301"/>
    <p:sldId id="593" r:id="rId302"/>
    <p:sldId id="594" r:id="rId303"/>
    <p:sldId id="595" r:id="rId304"/>
    <p:sldId id="596" r:id="rId305"/>
    <p:sldId id="597" r:id="rId306"/>
    <p:sldId id="598" r:id="rId307"/>
    <p:sldId id="599" r:id="rId308"/>
    <p:sldId id="600" r:id="rId309"/>
    <p:sldId id="365" r:id="rId310"/>
    <p:sldId id="366" r:id="rId311"/>
    <p:sldId id="367" r:id="rId312"/>
    <p:sldId id="601" r:id="rId313"/>
    <p:sldId id="602" r:id="rId314"/>
    <p:sldId id="603" r:id="rId315"/>
    <p:sldId id="604" r:id="rId316"/>
    <p:sldId id="605" r:id="rId317"/>
    <p:sldId id="606" r:id="rId318"/>
    <p:sldId id="607" r:id="rId319"/>
    <p:sldId id="608" r:id="rId320"/>
    <p:sldId id="609" r:id="rId321"/>
    <p:sldId id="573" r:id="rId322"/>
    <p:sldId id="610" r:id="rId323"/>
    <p:sldId id="611" r:id="rId324"/>
    <p:sldId id="612" r:id="rId325"/>
    <p:sldId id="613" r:id="rId326"/>
    <p:sldId id="614" r:id="rId327"/>
    <p:sldId id="615" r:id="rId328"/>
    <p:sldId id="616" r:id="rId329"/>
    <p:sldId id="617" r:id="rId330"/>
    <p:sldId id="618" r:id="rId331"/>
    <p:sldId id="619" r:id="rId332"/>
    <p:sldId id="422" r:id="rId333"/>
    <p:sldId id="620" r:id="rId334"/>
    <p:sldId id="621" r:id="rId335"/>
    <p:sldId id="622" r:id="rId336"/>
    <p:sldId id="424" r:id="rId337"/>
    <p:sldId id="425" r:id="rId338"/>
    <p:sldId id="423" r:id="rId339"/>
    <p:sldId id="623" r:id="rId340"/>
    <p:sldId id="624" r:id="rId341"/>
    <p:sldId id="625" r:id="rId342"/>
    <p:sldId id="626" r:id="rId343"/>
    <p:sldId id="627" r:id="rId344"/>
    <p:sldId id="628" r:id="rId345"/>
    <p:sldId id="629" r:id="rId346"/>
    <p:sldId id="630" r:id="rId347"/>
    <p:sldId id="631" r:id="rId348"/>
    <p:sldId id="632" r:id="rId349"/>
    <p:sldId id="633" r:id="rId350"/>
    <p:sldId id="634" r:id="rId351"/>
    <p:sldId id="635" r:id="rId352"/>
    <p:sldId id="636" r:id="rId353"/>
    <p:sldId id="637" r:id="rId354"/>
    <p:sldId id="574" r:id="rId355"/>
    <p:sldId id="638" r:id="rId356"/>
    <p:sldId id="639" r:id="rId357"/>
    <p:sldId id="640" r:id="rId358"/>
    <p:sldId id="641" r:id="rId359"/>
    <p:sldId id="642" r:id="rId360"/>
    <p:sldId id="643" r:id="rId361"/>
    <p:sldId id="644" r:id="rId362"/>
    <p:sldId id="645" r:id="rId363"/>
    <p:sldId id="649" r:id="rId364"/>
    <p:sldId id="650" r:id="rId365"/>
    <p:sldId id="651" r:id="rId366"/>
    <p:sldId id="652" r:id="rId367"/>
    <p:sldId id="653" r:id="rId368"/>
    <p:sldId id="654" r:id="rId369"/>
    <p:sldId id="655" r:id="rId370"/>
    <p:sldId id="656" r:id="rId371"/>
    <p:sldId id="657" r:id="rId372"/>
    <p:sldId id="658" r:id="rId373"/>
    <p:sldId id="659" r:id="rId374"/>
    <p:sldId id="660" r:id="rId375"/>
    <p:sldId id="661" r:id="rId376"/>
    <p:sldId id="662" r:id="rId377"/>
    <p:sldId id="663" r:id="rId378"/>
    <p:sldId id="664" r:id="rId379"/>
    <p:sldId id="665" r:id="rId380"/>
    <p:sldId id="666" r:id="rId381"/>
    <p:sldId id="667" r:id="rId382"/>
    <p:sldId id="668" r:id="rId383"/>
    <p:sldId id="671" r:id="rId384"/>
    <p:sldId id="646" r:id="rId385"/>
    <p:sldId id="672" r:id="rId386"/>
    <p:sldId id="398" r:id="rId387"/>
    <p:sldId id="399" r:id="rId388"/>
    <p:sldId id="400" r:id="rId389"/>
    <p:sldId id="401" r:id="rId390"/>
    <p:sldId id="673" r:id="rId391"/>
    <p:sldId id="674" r:id="rId392"/>
    <p:sldId id="675" r:id="rId393"/>
    <p:sldId id="676" r:id="rId394"/>
    <p:sldId id="677" r:id="rId395"/>
    <p:sldId id="678" r:id="rId396"/>
    <p:sldId id="679" r:id="rId397"/>
    <p:sldId id="680" r:id="rId398"/>
    <p:sldId id="681" r:id="rId399"/>
    <p:sldId id="682" r:id="rId400"/>
    <p:sldId id="683" r:id="rId401"/>
    <p:sldId id="684" r:id="rId402"/>
    <p:sldId id="685" r:id="rId403"/>
    <p:sldId id="688" r:id="rId404"/>
    <p:sldId id="647" r:id="rId405"/>
    <p:sldId id="689" r:id="rId406"/>
    <p:sldId id="690" r:id="rId407"/>
    <p:sldId id="691" r:id="rId408"/>
    <p:sldId id="692" r:id="rId409"/>
    <p:sldId id="693" r:id="rId410"/>
    <p:sldId id="694" r:id="rId411"/>
    <p:sldId id="695" r:id="rId412"/>
    <p:sldId id="696" r:id="rId413"/>
    <p:sldId id="697" r:id="rId414"/>
    <p:sldId id="698" r:id="rId415"/>
    <p:sldId id="699" r:id="rId416"/>
    <p:sldId id="700" r:id="rId417"/>
    <p:sldId id="701" r:id="rId418"/>
    <p:sldId id="702" r:id="rId419"/>
    <p:sldId id="703" r:id="rId420"/>
    <p:sldId id="704" r:id="rId421"/>
    <p:sldId id="705" r:id="rId422"/>
    <p:sldId id="706" r:id="rId423"/>
    <p:sldId id="707" r:id="rId424"/>
    <p:sldId id="708" r:id="rId425"/>
    <p:sldId id="461" r:id="rId426"/>
    <p:sldId id="709" r:id="rId427"/>
    <p:sldId id="710" r:id="rId428"/>
    <p:sldId id="711" r:id="rId429"/>
    <p:sldId id="713" r:id="rId430"/>
    <p:sldId id="714" r:id="rId431"/>
    <p:sldId id="715" r:id="rId432"/>
    <p:sldId id="716" r:id="rId433"/>
    <p:sldId id="717" r:id="rId434"/>
    <p:sldId id="718" r:id="rId435"/>
    <p:sldId id="719" r:id="rId436"/>
    <p:sldId id="720" r:id="rId437"/>
    <p:sldId id="721" r:id="rId438"/>
    <p:sldId id="726" r:id="rId439"/>
    <p:sldId id="648" r:id="rId440"/>
    <p:sldId id="727" r:id="rId441"/>
    <p:sldId id="728" r:id="rId442"/>
    <p:sldId id="729" r:id="rId443"/>
    <p:sldId id="730" r:id="rId444"/>
    <p:sldId id="734" r:id="rId445"/>
    <p:sldId id="735" r:id="rId446"/>
    <p:sldId id="731" r:id="rId447"/>
    <p:sldId id="732" r:id="rId448"/>
    <p:sldId id="733" r:id="rId449"/>
    <p:sldId id="736" r:id="rId450"/>
    <p:sldId id="737" r:id="rId451"/>
    <p:sldId id="738" r:id="rId452"/>
    <p:sldId id="739" r:id="rId453"/>
    <p:sldId id="740" r:id="rId454"/>
    <p:sldId id="744" r:id="rId455"/>
    <p:sldId id="745" r:id="rId456"/>
    <p:sldId id="746" r:id="rId457"/>
    <p:sldId id="747" r:id="rId458"/>
    <p:sldId id="748" r:id="rId459"/>
    <p:sldId id="749" r:id="rId460"/>
    <p:sldId id="750" r:id="rId461"/>
    <p:sldId id="751" r:id="rId462"/>
    <p:sldId id="752" r:id="rId463"/>
    <p:sldId id="753" r:id="rId464"/>
    <p:sldId id="754" r:id="rId465"/>
    <p:sldId id="808" r:id="rId466"/>
    <p:sldId id="755" r:id="rId467"/>
    <p:sldId id="756" r:id="rId468"/>
    <p:sldId id="757" r:id="rId469"/>
    <p:sldId id="758" r:id="rId470"/>
    <p:sldId id="759" r:id="rId471"/>
    <p:sldId id="760" r:id="rId472"/>
    <p:sldId id="761" r:id="rId473"/>
    <p:sldId id="762" r:id="rId474"/>
    <p:sldId id="741" r:id="rId475"/>
    <p:sldId id="763" r:id="rId476"/>
    <p:sldId id="764" r:id="rId477"/>
    <p:sldId id="765" r:id="rId478"/>
    <p:sldId id="766" r:id="rId479"/>
    <p:sldId id="768" r:id="rId480"/>
    <p:sldId id="769" r:id="rId481"/>
    <p:sldId id="770" r:id="rId482"/>
    <p:sldId id="771" r:id="rId483"/>
    <p:sldId id="772" r:id="rId484"/>
    <p:sldId id="773" r:id="rId485"/>
    <p:sldId id="774" r:id="rId486"/>
    <p:sldId id="775" r:id="rId487"/>
    <p:sldId id="776" r:id="rId488"/>
    <p:sldId id="777" r:id="rId489"/>
    <p:sldId id="778" r:id="rId490"/>
    <p:sldId id="779" r:id="rId491"/>
    <p:sldId id="780" r:id="rId492"/>
    <p:sldId id="781" r:id="rId493"/>
    <p:sldId id="782" r:id="rId494"/>
    <p:sldId id="742" r:id="rId495"/>
    <p:sldId id="783" r:id="rId496"/>
    <p:sldId id="499" r:id="rId497"/>
    <p:sldId id="500" r:id="rId498"/>
    <p:sldId id="501" r:id="rId499"/>
    <p:sldId id="784" r:id="rId500"/>
    <p:sldId id="785" r:id="rId501"/>
    <p:sldId id="786" r:id="rId502"/>
    <p:sldId id="787" r:id="rId503"/>
    <p:sldId id="788" r:id="rId504"/>
    <p:sldId id="789" r:id="rId505"/>
    <p:sldId id="790" r:id="rId506"/>
    <p:sldId id="791" r:id="rId507"/>
    <p:sldId id="792" r:id="rId508"/>
    <p:sldId id="793" r:id="rId509"/>
    <p:sldId id="794" r:id="rId510"/>
    <p:sldId id="497" r:id="rId511"/>
    <p:sldId id="795" r:id="rId512"/>
    <p:sldId id="796" r:id="rId513"/>
    <p:sldId id="797" r:id="rId514"/>
    <p:sldId id="798" r:id="rId515"/>
    <p:sldId id="799" r:id="rId516"/>
    <p:sldId id="800" r:id="rId517"/>
    <p:sldId id="801" r:id="rId518"/>
    <p:sldId id="513" r:id="rId519"/>
    <p:sldId id="514" r:id="rId520"/>
    <p:sldId id="802" r:id="rId521"/>
    <p:sldId id="803" r:id="rId522"/>
    <p:sldId id="804" r:id="rId523"/>
    <p:sldId id="805" r:id="rId524"/>
    <p:sldId id="515" r:id="rId525"/>
    <p:sldId id="806" r:id="rId526"/>
    <p:sldId id="807" r:id="rId527"/>
    <p:sldId id="524" r:id="rId528"/>
    <p:sldId id="743" r:id="rId529"/>
    <p:sldId id="809" r:id="rId530"/>
    <p:sldId id="810" r:id="rId531"/>
    <p:sldId id="811" r:id="rId532"/>
    <p:sldId id="812" r:id="rId533"/>
    <p:sldId id="813" r:id="rId534"/>
    <p:sldId id="814" r:id="rId535"/>
    <p:sldId id="815" r:id="rId536"/>
    <p:sldId id="816" r:id="rId537"/>
    <p:sldId id="817" r:id="rId538"/>
    <p:sldId id="818" r:id="rId539"/>
    <p:sldId id="819" r:id="rId540"/>
    <p:sldId id="823" r:id="rId541"/>
    <p:sldId id="824" r:id="rId542"/>
    <p:sldId id="825" r:id="rId543"/>
    <p:sldId id="826" r:id="rId544"/>
    <p:sldId id="827" r:id="rId545"/>
    <p:sldId id="828" r:id="rId546"/>
    <p:sldId id="829" r:id="rId547"/>
    <p:sldId id="830" r:id="rId548"/>
    <p:sldId id="831" r:id="rId549"/>
    <p:sldId id="832" r:id="rId550"/>
    <p:sldId id="833" r:id="rId551"/>
    <p:sldId id="834" r:id="rId552"/>
    <p:sldId id="835" r:id="rId553"/>
    <p:sldId id="836" r:id="rId554"/>
    <p:sldId id="837" r:id="rId555"/>
    <p:sldId id="838" r:id="rId556"/>
    <p:sldId id="820" r:id="rId557"/>
    <p:sldId id="839" r:id="rId558"/>
    <p:sldId id="840" r:id="rId559"/>
    <p:sldId id="841" r:id="rId560"/>
    <p:sldId id="842" r:id="rId561"/>
    <p:sldId id="843" r:id="rId562"/>
    <p:sldId id="844" r:id="rId563"/>
    <p:sldId id="845" r:id="rId564"/>
    <p:sldId id="846" r:id="rId565"/>
    <p:sldId id="847" r:id="rId566"/>
    <p:sldId id="848" r:id="rId567"/>
    <p:sldId id="849" r:id="rId568"/>
    <p:sldId id="850" r:id="rId569"/>
    <p:sldId id="851" r:id="rId570"/>
    <p:sldId id="852" r:id="rId571"/>
    <p:sldId id="853" r:id="rId572"/>
    <p:sldId id="854" r:id="rId573"/>
    <p:sldId id="855" r:id="rId574"/>
    <p:sldId id="856" r:id="rId575"/>
    <p:sldId id="857" r:id="rId576"/>
    <p:sldId id="858" r:id="rId577"/>
    <p:sldId id="859" r:id="rId578"/>
    <p:sldId id="860" r:id="rId579"/>
    <p:sldId id="821" r:id="rId580"/>
    <p:sldId id="861" r:id="rId581"/>
    <p:sldId id="533" r:id="rId582"/>
    <p:sldId id="862" r:id="rId583"/>
    <p:sldId id="863" r:id="rId584"/>
    <p:sldId id="864" r:id="rId585"/>
    <p:sldId id="529" r:id="rId586"/>
    <p:sldId id="530" r:id="rId587"/>
    <p:sldId id="531" r:id="rId588"/>
    <p:sldId id="865" r:id="rId589"/>
    <p:sldId id="866" r:id="rId590"/>
    <p:sldId id="867" r:id="rId591"/>
    <p:sldId id="868" r:id="rId592"/>
    <p:sldId id="869" r:id="rId593"/>
    <p:sldId id="870" r:id="rId594"/>
    <p:sldId id="871" r:id="rId595"/>
    <p:sldId id="872" r:id="rId596"/>
    <p:sldId id="873" r:id="rId597"/>
    <p:sldId id="874" r:id="rId598"/>
    <p:sldId id="875" r:id="rId599"/>
    <p:sldId id="876" r:id="rId600"/>
    <p:sldId id="877" r:id="rId601"/>
    <p:sldId id="878" r:id="rId602"/>
    <p:sldId id="879" r:id="rId603"/>
    <p:sldId id="880" r:id="rId604"/>
    <p:sldId id="881" r:id="rId605"/>
    <p:sldId id="882" r:id="rId606"/>
    <p:sldId id="558" r:id="rId607"/>
    <p:sldId id="559" r:id="rId608"/>
    <p:sldId id="822" r:id="rId609"/>
    <p:sldId id="883" r:id="rId610"/>
    <p:sldId id="884" r:id="rId611"/>
    <p:sldId id="885" r:id="rId612"/>
    <p:sldId id="886" r:id="rId613"/>
    <p:sldId id="887" r:id="rId614"/>
    <p:sldId id="888" r:id="rId615"/>
    <p:sldId id="890" r:id="rId616"/>
    <p:sldId id="892" r:id="rId617"/>
    <p:sldId id="894" r:id="rId618"/>
    <p:sldId id="895" r:id="rId619"/>
    <p:sldId id="896" r:id="rId620"/>
    <p:sldId id="897" r:id="rId621"/>
    <p:sldId id="901" r:id="rId622"/>
    <p:sldId id="902" r:id="rId623"/>
    <p:sldId id="903" r:id="rId624"/>
    <p:sldId id="904" r:id="rId625"/>
    <p:sldId id="905" r:id="rId626"/>
    <p:sldId id="906" r:id="rId627"/>
    <p:sldId id="907" r:id="rId628"/>
    <p:sldId id="908" r:id="rId629"/>
    <p:sldId id="909" r:id="rId630"/>
    <p:sldId id="910" r:id="rId631"/>
    <p:sldId id="911" r:id="rId632"/>
    <p:sldId id="912" r:id="rId633"/>
    <p:sldId id="913" r:id="rId634"/>
    <p:sldId id="914" r:id="rId635"/>
    <p:sldId id="915" r:id="rId636"/>
    <p:sldId id="916" r:id="rId637"/>
    <p:sldId id="917" r:id="rId638"/>
    <p:sldId id="918" r:id="rId639"/>
    <p:sldId id="919" r:id="rId640"/>
    <p:sldId id="920" r:id="rId641"/>
    <p:sldId id="921" r:id="rId642"/>
    <p:sldId id="922" r:id="rId643"/>
    <p:sldId id="923" r:id="rId644"/>
    <p:sldId id="924" r:id="rId645"/>
    <p:sldId id="898" r:id="rId646"/>
    <p:sldId id="462" r:id="rId647"/>
    <p:sldId id="463" r:id="rId648"/>
    <p:sldId id="925" r:id="rId649"/>
    <p:sldId id="926" r:id="rId650"/>
    <p:sldId id="927" r:id="rId651"/>
    <p:sldId id="928" r:id="rId652"/>
    <p:sldId id="929" r:id="rId653"/>
    <p:sldId id="930" r:id="rId654"/>
    <p:sldId id="931" r:id="rId655"/>
    <p:sldId id="932" r:id="rId656"/>
    <p:sldId id="933" r:id="rId657"/>
    <p:sldId id="934" r:id="rId658"/>
    <p:sldId id="935" r:id="rId659"/>
    <p:sldId id="936" r:id="rId660"/>
    <p:sldId id="937" r:id="rId661"/>
    <p:sldId id="938" r:id="rId662"/>
    <p:sldId id="939" r:id="rId663"/>
    <p:sldId id="940" r:id="rId664"/>
    <p:sldId id="941" r:id="rId665"/>
    <p:sldId id="942" r:id="rId666"/>
    <p:sldId id="943" r:id="rId667"/>
    <p:sldId id="944" r:id="rId668"/>
    <p:sldId id="945" r:id="rId669"/>
    <p:sldId id="899" r:id="rId670"/>
    <p:sldId id="561" r:id="rId671"/>
    <p:sldId id="947" r:id="rId672"/>
    <p:sldId id="948" r:id="rId673"/>
    <p:sldId id="949" r:id="rId674"/>
    <p:sldId id="950" r:id="rId675"/>
    <p:sldId id="951" r:id="rId676"/>
    <p:sldId id="952" r:id="rId677"/>
    <p:sldId id="953" r:id="rId678"/>
    <p:sldId id="954" r:id="rId679"/>
    <p:sldId id="955" r:id="rId680"/>
    <p:sldId id="956" r:id="rId681"/>
    <p:sldId id="957" r:id="rId682"/>
    <p:sldId id="958" r:id="rId683"/>
    <p:sldId id="959" r:id="rId684"/>
    <p:sldId id="960" r:id="rId685"/>
    <p:sldId id="961" r:id="rId686"/>
    <p:sldId id="962" r:id="rId687"/>
    <p:sldId id="963" r:id="rId688"/>
    <p:sldId id="964" r:id="rId689"/>
    <p:sldId id="965" r:id="rId690"/>
    <p:sldId id="966" r:id="rId691"/>
    <p:sldId id="967" r:id="rId692"/>
    <p:sldId id="968" r:id="rId693"/>
    <p:sldId id="969" r:id="rId694"/>
    <p:sldId id="970" r:id="rId695"/>
    <p:sldId id="971" r:id="rId696"/>
    <p:sldId id="972" r:id="rId697"/>
    <p:sldId id="973" r:id="rId698"/>
    <p:sldId id="974" r:id="rId699"/>
    <p:sldId id="975" r:id="rId700"/>
    <p:sldId id="900" r:id="rId701"/>
    <p:sldId id="976" r:id="rId702"/>
    <p:sldId id="977" r:id="rId703"/>
    <p:sldId id="979" r:id="rId704"/>
    <p:sldId id="980" r:id="rId705"/>
    <p:sldId id="981" r:id="rId706"/>
    <p:sldId id="982" r:id="rId707"/>
    <p:sldId id="983" r:id="rId708"/>
    <p:sldId id="984" r:id="rId709"/>
    <p:sldId id="988" r:id="rId710"/>
    <p:sldId id="989" r:id="rId711"/>
    <p:sldId id="990" r:id="rId712"/>
    <p:sldId id="991" r:id="rId713"/>
    <p:sldId id="992" r:id="rId714"/>
    <p:sldId id="993" r:id="rId715"/>
    <p:sldId id="994" r:id="rId716"/>
    <p:sldId id="995" r:id="rId717"/>
    <p:sldId id="996" r:id="rId718"/>
    <p:sldId id="997" r:id="rId719"/>
    <p:sldId id="998" r:id="rId720"/>
    <p:sldId id="999" r:id="rId721"/>
    <p:sldId id="1000" r:id="rId722"/>
    <p:sldId id="1001" r:id="rId723"/>
    <p:sldId id="1002" r:id="rId724"/>
    <p:sldId id="1003" r:id="rId725"/>
    <p:sldId id="1004" r:id="rId726"/>
    <p:sldId id="985" r:id="rId727"/>
    <p:sldId id="1005" r:id="rId728"/>
    <p:sldId id="1006" r:id="rId729"/>
    <p:sldId id="1007" r:id="rId730"/>
    <p:sldId id="1008" r:id="rId731"/>
    <p:sldId id="1009" r:id="rId732"/>
    <p:sldId id="1010" r:id="rId733"/>
    <p:sldId id="1011" r:id="rId734"/>
    <p:sldId id="1012" r:id="rId735"/>
    <p:sldId id="1013" r:id="rId736"/>
    <p:sldId id="1014" r:id="rId737"/>
    <p:sldId id="1015" r:id="rId738"/>
    <p:sldId id="1016" r:id="rId739"/>
    <p:sldId id="1017" r:id="rId740"/>
    <p:sldId id="1044" r:id="rId741"/>
    <p:sldId id="1018" r:id="rId742"/>
    <p:sldId id="1019" r:id="rId743"/>
    <p:sldId id="1020" r:id="rId744"/>
    <p:sldId id="1021" r:id="rId745"/>
    <p:sldId id="1022" r:id="rId746"/>
    <p:sldId id="986" r:id="rId747"/>
    <p:sldId id="1023" r:id="rId748"/>
    <p:sldId id="1024" r:id="rId749"/>
    <p:sldId id="1025" r:id="rId750"/>
    <p:sldId id="1026" r:id="rId751"/>
    <p:sldId id="1027" r:id="rId752"/>
    <p:sldId id="1045" r:id="rId753"/>
    <p:sldId id="1028" r:id="rId754"/>
    <p:sldId id="1029" r:id="rId755"/>
    <p:sldId id="1030" r:id="rId756"/>
    <p:sldId id="1031" r:id="rId757"/>
    <p:sldId id="1032" r:id="rId758"/>
    <p:sldId id="1033" r:id="rId759"/>
    <p:sldId id="1034" r:id="rId760"/>
    <p:sldId id="1035" r:id="rId761"/>
    <p:sldId id="1036" r:id="rId762"/>
    <p:sldId id="1037" r:id="rId763"/>
    <p:sldId id="1038" r:id="rId764"/>
    <p:sldId id="1039" r:id="rId765"/>
    <p:sldId id="1040" r:id="rId766"/>
    <p:sldId id="1041" r:id="rId767"/>
    <p:sldId id="1042" r:id="rId768"/>
    <p:sldId id="1043" r:id="rId769"/>
    <p:sldId id="987" r:id="rId770"/>
    <p:sldId id="1046" r:id="rId771"/>
    <p:sldId id="1047" r:id="rId772"/>
    <p:sldId id="1048" r:id="rId773"/>
    <p:sldId id="1049" r:id="rId774"/>
    <p:sldId id="1050" r:id="rId775"/>
    <p:sldId id="1051" r:id="rId776"/>
    <p:sldId id="1055" r:id="rId777"/>
    <p:sldId id="1056" r:id="rId778"/>
    <p:sldId id="1057" r:id="rId779"/>
    <p:sldId id="1058" r:id="rId780"/>
    <p:sldId id="1059" r:id="rId781"/>
    <p:sldId id="1060" r:id="rId782"/>
    <p:sldId id="1061" r:id="rId783"/>
    <p:sldId id="1062" r:id="rId784"/>
    <p:sldId id="1063" r:id="rId785"/>
    <p:sldId id="1064" r:id="rId786"/>
    <p:sldId id="1065" r:id="rId787"/>
    <p:sldId id="1066" r:id="rId788"/>
    <p:sldId id="1067" r:id="rId789"/>
    <p:sldId id="1068" r:id="rId790"/>
    <p:sldId id="1069" r:id="rId791"/>
    <p:sldId id="1070" r:id="rId792"/>
    <p:sldId id="1071" r:id="rId793"/>
    <p:sldId id="1072" r:id="rId794"/>
    <p:sldId id="1073" r:id="rId795"/>
    <p:sldId id="1074" r:id="rId796"/>
    <p:sldId id="1075" r:id="rId797"/>
    <p:sldId id="1076" r:id="rId798"/>
    <p:sldId id="1077" r:id="rId799"/>
    <p:sldId id="1078" r:id="rId800"/>
    <p:sldId id="1052" r:id="rId801"/>
    <p:sldId id="1079" r:id="rId802"/>
    <p:sldId id="1080" r:id="rId803"/>
    <p:sldId id="1081" r:id="rId804"/>
    <p:sldId id="1082" r:id="rId805"/>
    <p:sldId id="1083" r:id="rId806"/>
    <p:sldId id="1084" r:id="rId807"/>
    <p:sldId id="1085" r:id="rId808"/>
    <p:sldId id="1086" r:id="rId809"/>
    <p:sldId id="1087" r:id="rId810"/>
    <p:sldId id="1088" r:id="rId811"/>
    <p:sldId id="1089" r:id="rId812"/>
    <p:sldId id="1090" r:id="rId813"/>
    <p:sldId id="1091" r:id="rId814"/>
    <p:sldId id="1093" r:id="rId815"/>
    <p:sldId id="1094" r:id="rId816"/>
    <p:sldId id="1131" r:id="rId817"/>
    <p:sldId id="1095" r:id="rId818"/>
    <p:sldId id="1096" r:id="rId819"/>
    <p:sldId id="1097" r:id="rId820"/>
    <p:sldId id="1098" r:id="rId821"/>
    <p:sldId id="1099" r:id="rId822"/>
    <p:sldId id="1100" r:id="rId823"/>
    <p:sldId id="1101" r:id="rId824"/>
    <p:sldId id="1053" r:id="rId825"/>
    <p:sldId id="1102" r:id="rId826"/>
    <p:sldId id="1103" r:id="rId827"/>
    <p:sldId id="1104" r:id="rId828"/>
    <p:sldId id="1105" r:id="rId829"/>
    <p:sldId id="1106" r:id="rId830"/>
    <p:sldId id="1107" r:id="rId831"/>
    <p:sldId id="1108" r:id="rId832"/>
    <p:sldId id="1109" r:id="rId833"/>
    <p:sldId id="1110" r:id="rId834"/>
    <p:sldId id="1111" r:id="rId835"/>
    <p:sldId id="1112" r:id="rId836"/>
    <p:sldId id="1113" r:id="rId837"/>
    <p:sldId id="1114" r:id="rId838"/>
    <p:sldId id="1115" r:id="rId839"/>
    <p:sldId id="1116" r:id="rId840"/>
    <p:sldId id="1117" r:id="rId841"/>
    <p:sldId id="1118" r:id="rId842"/>
    <p:sldId id="1119" r:id="rId843"/>
    <p:sldId id="1120" r:id="rId844"/>
    <p:sldId id="1121" r:id="rId845"/>
    <p:sldId id="1122" r:id="rId846"/>
    <p:sldId id="1123" r:id="rId847"/>
    <p:sldId id="1124" r:id="rId848"/>
    <p:sldId id="1125" r:id="rId849"/>
    <p:sldId id="1126" r:id="rId850"/>
    <p:sldId id="1127" r:id="rId851"/>
    <p:sldId id="1128" r:id="rId852"/>
    <p:sldId id="1129" r:id="rId853"/>
    <p:sldId id="1130" r:id="rId854"/>
    <p:sldId id="1054" r:id="rId855"/>
    <p:sldId id="1132" r:id="rId856"/>
    <p:sldId id="1133" r:id="rId857"/>
    <p:sldId id="1134" r:id="rId858"/>
    <p:sldId id="1135" r:id="rId859"/>
    <p:sldId id="1139" r:id="rId860"/>
    <p:sldId id="1136" r:id="rId861"/>
    <p:sldId id="1137" r:id="rId862"/>
    <p:sldId id="1138" r:id="rId863"/>
    <p:sldId id="1140" r:id="rId864"/>
    <p:sldId id="1141" r:id="rId865"/>
    <p:sldId id="1144" r:id="rId866"/>
    <p:sldId id="1145" r:id="rId867"/>
    <p:sldId id="1149" r:id="rId868"/>
    <p:sldId id="1150" r:id="rId869"/>
    <p:sldId id="1151" r:id="rId870"/>
    <p:sldId id="1152" r:id="rId871"/>
    <p:sldId id="1153" r:id="rId872"/>
    <p:sldId id="1154" r:id="rId873"/>
    <p:sldId id="1155" r:id="rId874"/>
    <p:sldId id="1156" r:id="rId875"/>
    <p:sldId id="532" r:id="rId876"/>
    <p:sldId id="1157" r:id="rId877"/>
    <p:sldId id="1158" r:id="rId878"/>
    <p:sldId id="1159" r:id="rId879"/>
    <p:sldId id="1160" r:id="rId880"/>
    <p:sldId id="1161" r:id="rId881"/>
    <p:sldId id="1162" r:id="rId882"/>
    <p:sldId id="1163" r:id="rId883"/>
    <p:sldId id="1164" r:id="rId884"/>
    <p:sldId id="1165" r:id="rId885"/>
    <p:sldId id="1166" r:id="rId886"/>
    <p:sldId id="1167" r:id="rId887"/>
    <p:sldId id="1168" r:id="rId888"/>
    <p:sldId id="1169" r:id="rId889"/>
    <p:sldId id="1170" r:id="rId890"/>
    <p:sldId id="1171" r:id="rId891"/>
    <p:sldId id="1172" r:id="rId892"/>
    <p:sldId id="1146" r:id="rId893"/>
    <p:sldId id="1173" r:id="rId894"/>
    <p:sldId id="1174" r:id="rId895"/>
    <p:sldId id="1175" r:id="rId896"/>
    <p:sldId id="1176" r:id="rId897"/>
    <p:sldId id="1177" r:id="rId898"/>
    <p:sldId id="1178" r:id="rId899"/>
    <p:sldId id="1179" r:id="rId900"/>
    <p:sldId id="1180" r:id="rId901"/>
    <p:sldId id="1181" r:id="rId902"/>
    <p:sldId id="1182" r:id="rId903"/>
    <p:sldId id="1183" r:id="rId904"/>
    <p:sldId id="1184" r:id="rId905"/>
    <p:sldId id="1185" r:id="rId906"/>
    <p:sldId id="1187" r:id="rId907"/>
    <p:sldId id="1188" r:id="rId908"/>
    <p:sldId id="1228" r:id="rId909"/>
    <p:sldId id="1189" r:id="rId910"/>
    <p:sldId id="1190" r:id="rId911"/>
    <p:sldId id="1191" r:id="rId912"/>
    <p:sldId id="1192" r:id="rId913"/>
    <p:sldId id="1193" r:id="rId914"/>
    <p:sldId id="1194" r:id="rId915"/>
    <p:sldId id="1147" r:id="rId916"/>
    <p:sldId id="1195" r:id="rId917"/>
    <p:sldId id="1196" r:id="rId918"/>
    <p:sldId id="1197" r:id="rId919"/>
    <p:sldId id="1198" r:id="rId920"/>
    <p:sldId id="1199" r:id="rId921"/>
    <p:sldId id="1201" r:id="rId922"/>
    <p:sldId id="1202" r:id="rId923"/>
    <p:sldId id="1203" r:id="rId924"/>
    <p:sldId id="1204" r:id="rId925"/>
    <p:sldId id="1205" r:id="rId926"/>
    <p:sldId id="1207" r:id="rId927"/>
    <p:sldId id="1240" r:id="rId928"/>
    <p:sldId id="1241" r:id="rId929"/>
    <p:sldId id="1242" r:id="rId930"/>
    <p:sldId id="1243" r:id="rId931"/>
    <p:sldId id="1244" r:id="rId932"/>
    <p:sldId id="1245" r:id="rId933"/>
    <p:sldId id="1246" r:id="rId934"/>
    <p:sldId id="1220" r:id="rId935"/>
    <p:sldId id="1221" r:id="rId936"/>
    <p:sldId id="1222" r:id="rId937"/>
    <p:sldId id="1223" r:id="rId938"/>
    <p:sldId id="1224" r:id="rId939"/>
    <p:sldId id="1225" r:id="rId940"/>
    <p:sldId id="1226" r:id="rId941"/>
    <p:sldId id="1227" r:id="rId942"/>
    <p:sldId id="1148" r:id="rId943"/>
    <p:sldId id="1229" r:id="rId944"/>
    <p:sldId id="1239" r:id="rId945"/>
    <p:sldId id="1230" r:id="rId946"/>
    <p:sldId id="1231" r:id="rId947"/>
    <p:sldId id="1232" r:id="rId948"/>
    <p:sldId id="1233" r:id="rId949"/>
    <p:sldId id="1234" r:id="rId950"/>
    <p:sldId id="1235" r:id="rId951"/>
    <p:sldId id="1236" r:id="rId952"/>
    <p:sldId id="1237" r:id="rId953"/>
    <p:sldId id="1238" r:id="rId9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1142"/>
            <p14:sldId id="1143"/>
          </p14:sldIdLst>
        </p14:section>
        <p14:section name="Билет 2" id="{BD3C3DAE-D848-403B-965B-1C506364A41A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Билет 3" id="{B7137B53-6277-441F-8FB2-9AFC9F477F81}">
          <p14:sldIdLst>
            <p14:sldId id="475"/>
            <p14:sldId id="476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502"/>
            <p14:sldId id="477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34"/>
            <p14:sldId id="478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0"/>
            <p14:sldId id="479"/>
            <p14:sldId id="565"/>
            <p14:sldId id="562"/>
            <p14:sldId id="563"/>
            <p14:sldId id="564"/>
            <p14:sldId id="566"/>
            <p14:sldId id="567"/>
            <p14:sldId id="568"/>
            <p14:sldId id="569"/>
          </p14:sldIdLst>
        </p14:section>
        <p14:section name="Билет 4" id="{4C4A83DF-5BF0-4F60-823A-2A2DFDE31A4B}">
          <p14:sldIdLst>
            <p14:sldId id="570"/>
            <p14:sldId id="571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72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365"/>
            <p14:sldId id="366"/>
            <p14:sldId id="367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573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422"/>
            <p14:sldId id="620"/>
            <p14:sldId id="621"/>
            <p14:sldId id="622"/>
            <p14:sldId id="424"/>
            <p14:sldId id="425"/>
            <p14:sldId id="423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574"/>
            <p14:sldId id="638"/>
            <p14:sldId id="639"/>
            <p14:sldId id="640"/>
            <p14:sldId id="641"/>
            <p14:sldId id="642"/>
            <p14:sldId id="643"/>
          </p14:sldIdLst>
        </p14:section>
        <p14:section name="Билет 5" id="{18FD33B9-6195-46A7-921C-4682B261745E}">
          <p14:sldIdLst>
            <p14:sldId id="644"/>
            <p14:sldId id="645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71"/>
            <p14:sldId id="646"/>
            <p14:sldId id="672"/>
            <p14:sldId id="398"/>
            <p14:sldId id="399"/>
            <p14:sldId id="400"/>
            <p14:sldId id="401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8"/>
            <p14:sldId id="647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461"/>
            <p14:sldId id="709"/>
            <p14:sldId id="710"/>
            <p14:sldId id="711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648"/>
            <p14:sldId id="727"/>
            <p14:sldId id="728"/>
            <p14:sldId id="729"/>
            <p14:sldId id="730"/>
            <p14:sldId id="734"/>
            <p14:sldId id="735"/>
            <p14:sldId id="731"/>
            <p14:sldId id="732"/>
            <p14:sldId id="733"/>
            <p14:sldId id="736"/>
            <p14:sldId id="737"/>
            <p14:sldId id="738"/>
          </p14:sldIdLst>
        </p14:section>
        <p14:section name="Билет 6" id="{033EDC65-07CB-4A90-8E19-9FD11A0E90B0}">
          <p14:sldIdLst>
            <p14:sldId id="739"/>
            <p14:sldId id="740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808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41"/>
            <p14:sldId id="763"/>
            <p14:sldId id="764"/>
            <p14:sldId id="765"/>
            <p14:sldId id="766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42"/>
            <p14:sldId id="783"/>
            <p14:sldId id="499"/>
            <p14:sldId id="500"/>
            <p14:sldId id="501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497"/>
            <p14:sldId id="795"/>
            <p14:sldId id="796"/>
            <p14:sldId id="797"/>
            <p14:sldId id="798"/>
            <p14:sldId id="799"/>
            <p14:sldId id="800"/>
            <p14:sldId id="801"/>
            <p14:sldId id="513"/>
            <p14:sldId id="514"/>
            <p14:sldId id="802"/>
            <p14:sldId id="803"/>
            <p14:sldId id="804"/>
            <p14:sldId id="805"/>
            <p14:sldId id="515"/>
            <p14:sldId id="806"/>
            <p14:sldId id="807"/>
            <p14:sldId id="524"/>
            <p14:sldId id="743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</p14:sldIdLst>
        </p14:section>
        <p14:section name="Билет 7" id="{0B251A61-CFB5-4765-B897-B7165E2998F2}">
          <p14:sldIdLst>
            <p14:sldId id="818"/>
            <p14:sldId id="819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20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21"/>
            <p14:sldId id="861"/>
            <p14:sldId id="533"/>
            <p14:sldId id="862"/>
            <p14:sldId id="863"/>
            <p14:sldId id="864"/>
            <p14:sldId id="529"/>
            <p14:sldId id="530"/>
            <p14:sldId id="531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558"/>
            <p14:sldId id="559"/>
            <p14:sldId id="822"/>
            <p14:sldId id="883"/>
            <p14:sldId id="884"/>
            <p14:sldId id="885"/>
            <p14:sldId id="886"/>
            <p14:sldId id="887"/>
            <p14:sldId id="888"/>
            <p14:sldId id="890"/>
            <p14:sldId id="892"/>
            <p14:sldId id="894"/>
            <p14:sldId id="895"/>
          </p14:sldIdLst>
        </p14:section>
        <p14:section name="Билет 8" id="{931FF251-00C0-4B60-971D-0E0C4BE2511F}">
          <p14:sldIdLst>
            <p14:sldId id="896"/>
            <p14:sldId id="897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898"/>
            <p14:sldId id="462"/>
            <p14:sldId id="463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899"/>
            <p14:sldId id="561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75"/>
            <p14:sldId id="900"/>
            <p14:sldId id="976"/>
            <p14:sldId id="977"/>
            <p14:sldId id="979"/>
            <p14:sldId id="980"/>
            <p14:sldId id="981"/>
            <p14:sldId id="982"/>
          </p14:sldIdLst>
        </p14:section>
        <p14:section name="Билет 9" id="{D019537E-B1D9-4855-A16C-F76326FE91CD}">
          <p14:sldIdLst>
            <p14:sldId id="983"/>
            <p14:sldId id="984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985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44"/>
            <p14:sldId id="1018"/>
            <p14:sldId id="1019"/>
            <p14:sldId id="1020"/>
            <p14:sldId id="1021"/>
            <p14:sldId id="1022"/>
            <p14:sldId id="986"/>
            <p14:sldId id="1023"/>
            <p14:sldId id="1024"/>
            <p14:sldId id="1025"/>
            <p14:sldId id="1026"/>
            <p14:sldId id="1027"/>
            <p14:sldId id="1045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987"/>
            <p14:sldId id="1046"/>
            <p14:sldId id="1047"/>
            <p14:sldId id="1048"/>
            <p14:sldId id="1049"/>
          </p14:sldIdLst>
        </p14:section>
        <p14:section name="Билет 10" id="{BE98D78D-2B06-428C-90A0-7135B9B652A5}">
          <p14:sldIdLst>
            <p14:sldId id="1050"/>
            <p14:sldId id="1051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52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1091"/>
            <p14:sldId id="1093"/>
            <p14:sldId id="1094"/>
            <p14:sldId id="1131"/>
            <p14:sldId id="1095"/>
            <p14:sldId id="1096"/>
            <p14:sldId id="1097"/>
            <p14:sldId id="1098"/>
            <p14:sldId id="1099"/>
            <p14:sldId id="1100"/>
            <p14:sldId id="1101"/>
            <p14:sldId id="1053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054"/>
            <p14:sldId id="1132"/>
            <p14:sldId id="1133"/>
            <p14:sldId id="1134"/>
            <p14:sldId id="1135"/>
            <p14:sldId id="1139"/>
            <p14:sldId id="1136"/>
            <p14:sldId id="1137"/>
            <p14:sldId id="1138"/>
            <p14:sldId id="1140"/>
            <p14:sldId id="1141"/>
          </p14:sldIdLst>
        </p14:section>
        <p14:section name="Билет 11" id="{EF5767BE-367F-4252-B6E5-565CEFBF7202}">
          <p14:sldIdLst>
            <p14:sldId id="1144"/>
            <p14:sldId id="1145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532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46"/>
            <p14:sldId id="1173"/>
            <p14:sldId id="1174"/>
            <p14:sldId id="1175"/>
            <p14:sldId id="1176"/>
            <p14:sldId id="1177"/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7"/>
            <p14:sldId id="1188"/>
            <p14:sldId id="1228"/>
            <p14:sldId id="1189"/>
            <p14:sldId id="1190"/>
            <p14:sldId id="1191"/>
            <p14:sldId id="1192"/>
            <p14:sldId id="1193"/>
            <p14:sldId id="1194"/>
            <p14:sldId id="1147"/>
            <p14:sldId id="1195"/>
            <p14:sldId id="1196"/>
            <p14:sldId id="1197"/>
            <p14:sldId id="1198"/>
            <p14:sldId id="1199"/>
            <p14:sldId id="1201"/>
            <p14:sldId id="1202"/>
            <p14:sldId id="1203"/>
            <p14:sldId id="1204"/>
            <p14:sldId id="1205"/>
            <p14:sldId id="1207"/>
            <p14:sldId id="1240"/>
            <p14:sldId id="1241"/>
            <p14:sldId id="1242"/>
            <p14:sldId id="1243"/>
            <p14:sldId id="1244"/>
            <p14:sldId id="1245"/>
            <p14:sldId id="1246"/>
            <p14:sldId id="1220"/>
            <p14:sldId id="1221"/>
            <p14:sldId id="1222"/>
            <p14:sldId id="1223"/>
            <p14:sldId id="1224"/>
            <p14:sldId id="1225"/>
            <p14:sldId id="1226"/>
            <p14:sldId id="1227"/>
            <p14:sldId id="1148"/>
            <p14:sldId id="1229"/>
            <p14:sldId id="1239"/>
            <p14:sldId id="1230"/>
            <p14:sldId id="1231"/>
            <p14:sldId id="1232"/>
            <p14:sldId id="1233"/>
            <p14:sldId id="1234"/>
            <p14:sldId id="1235"/>
            <p14:sldId id="1236"/>
            <p14:sldId id="1237"/>
            <p14:sldId id="12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87249" autoAdjust="0"/>
  </p:normalViewPr>
  <p:slideViewPr>
    <p:cSldViewPr snapToGrid="0">
      <p:cViewPr varScale="1">
        <p:scale>
          <a:sx n="99" d="100"/>
          <a:sy n="99" d="100"/>
        </p:scale>
        <p:origin x="96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276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836" Type="http://schemas.openxmlformats.org/officeDocument/2006/relationships/slide" Target="slides/slide835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903" Type="http://schemas.openxmlformats.org/officeDocument/2006/relationships/slide" Target="slides/slide902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270" Type="http://schemas.openxmlformats.org/officeDocument/2006/relationships/slide" Target="slides/slide269.xml"/><Relationship Id="rId936" Type="http://schemas.openxmlformats.org/officeDocument/2006/relationships/slide" Target="slides/slide93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theme" Target="theme/theme1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829" Type="http://schemas.openxmlformats.org/officeDocument/2006/relationships/slide" Target="slides/slide828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907" Type="http://schemas.openxmlformats.org/officeDocument/2006/relationships/slide" Target="slides/slide906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929" Type="http://schemas.openxmlformats.org/officeDocument/2006/relationships/slide" Target="slides/slide92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797" Type="http://schemas.openxmlformats.org/officeDocument/2006/relationships/slide" Target="slides/slide796.xml"/><Relationship Id="rId920" Type="http://schemas.openxmlformats.org/officeDocument/2006/relationships/slide" Target="slides/slide919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02" Type="http://schemas.openxmlformats.org/officeDocument/2006/relationships/slide" Target="slides/slide901.xml"/><Relationship Id="rId31" Type="http://schemas.openxmlformats.org/officeDocument/2006/relationships/slide" Target="slides/slide30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42" Type="http://schemas.openxmlformats.org/officeDocument/2006/relationships/slide" Target="slides/slide4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64" Type="http://schemas.openxmlformats.org/officeDocument/2006/relationships/slide" Target="slides/slide63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280" Type="http://schemas.openxmlformats.org/officeDocument/2006/relationships/slide" Target="slides/slide279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viewProps" Target="viewProps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817" Type="http://schemas.openxmlformats.org/officeDocument/2006/relationships/slide" Target="slides/slide816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24" Type="http://schemas.openxmlformats.org/officeDocument/2006/relationships/slide" Target="slides/slide23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Relationship Id="rId906" Type="http://schemas.openxmlformats.org/officeDocument/2006/relationships/slide" Target="slides/slide905.xml"/><Relationship Id="rId35" Type="http://schemas.openxmlformats.org/officeDocument/2006/relationships/slide" Target="slides/slide34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917" Type="http://schemas.openxmlformats.org/officeDocument/2006/relationships/slide" Target="slides/slide916.xml"/><Relationship Id="rId46" Type="http://schemas.openxmlformats.org/officeDocument/2006/relationships/slide" Target="slides/slide4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1" Type="http://schemas.openxmlformats.org/officeDocument/2006/relationships/slide" Target="slides/slide110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928" Type="http://schemas.openxmlformats.org/officeDocument/2006/relationships/slide" Target="slides/slide927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79" Type="http://schemas.openxmlformats.org/officeDocument/2006/relationships/slide" Target="slides/slide78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211" Type="http://schemas.openxmlformats.org/officeDocument/2006/relationships/slide" Target="slides/slide210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222" Type="http://schemas.openxmlformats.org/officeDocument/2006/relationships/slide" Target="slides/slide221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" Type="http://schemas.openxmlformats.org/officeDocument/2006/relationships/slide" Target="slides/slide16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801" Type="http://schemas.openxmlformats.org/officeDocument/2006/relationships/slide" Target="slides/slide80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28" Type="http://schemas.openxmlformats.org/officeDocument/2006/relationships/slide" Target="slides/slide27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81" Type="http://schemas.openxmlformats.org/officeDocument/2006/relationships/slide" Target="slides/slide80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244" Type="http://schemas.openxmlformats.org/officeDocument/2006/relationships/slide" Target="slides/slide24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921" Type="http://schemas.openxmlformats.org/officeDocument/2006/relationships/slide" Target="slides/slide92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865" Type="http://schemas.openxmlformats.org/officeDocument/2006/relationships/slide" Target="slides/slide864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834" Type="http://schemas.openxmlformats.org/officeDocument/2006/relationships/slide" Target="slides/slide833.xml"/><Relationship Id="rId876" Type="http://schemas.openxmlformats.org/officeDocument/2006/relationships/slide" Target="slides/slide875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901" Type="http://schemas.openxmlformats.org/officeDocument/2006/relationships/slide" Target="slides/slide900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43" Type="http://schemas.openxmlformats.org/officeDocument/2006/relationships/slide" Target="slides/slide94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845" Type="http://schemas.openxmlformats.org/officeDocument/2006/relationships/slide" Target="slides/slide84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887" Type="http://schemas.openxmlformats.org/officeDocument/2006/relationships/slide" Target="slides/slide886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54" Type="http://schemas.openxmlformats.org/officeDocument/2006/relationships/slide" Target="slides/slide95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856" Type="http://schemas.openxmlformats.org/officeDocument/2006/relationships/slide" Target="slides/slide85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923" Type="http://schemas.openxmlformats.org/officeDocument/2006/relationships/slide" Target="slides/slide922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867" Type="http://schemas.openxmlformats.org/officeDocument/2006/relationships/slide" Target="slides/slide866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presProps" Target="pres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833" Type="http://schemas.openxmlformats.org/officeDocument/2006/relationships/slide" Target="slides/slide832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notesMaster" Target="notesMasters/notesMaster1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937" Type="http://schemas.openxmlformats.org/officeDocument/2006/relationships/slide" Target="slides/slide936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tableStyles" Target="tableStyles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88" Type="http://schemas.openxmlformats.org/officeDocument/2006/relationships/slide" Target="slides/slide87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5" Type="http://schemas.openxmlformats.org/officeDocument/2006/relationships/slide" Target="slides/slide1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75" Type="http://schemas.openxmlformats.org/officeDocument/2006/relationships/slide" Target="slides/slide174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382" Type="http://schemas.openxmlformats.org/officeDocument/2006/relationships/slide" Target="slides/slide381.xml"/><Relationship Id="rId603" Type="http://schemas.openxmlformats.org/officeDocument/2006/relationships/slide" Target="slides/slide602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37" Type="http://schemas.openxmlformats.org/officeDocument/2006/relationships/slide" Target="slides/slide36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197" Type="http://schemas.openxmlformats.org/officeDocument/2006/relationships/slide" Target="slides/slide196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843" Type="http://schemas.openxmlformats.org/officeDocument/2006/relationships/slide" Target="slides/slide842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1504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ОСНОВНЫЕ НАЧИСЛЕНИЯ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для формирования рабочего набора записей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ВТ_ТабЧасть_Оклад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	И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Сотрудник,</a:t>
            </a:r>
          </a:p>
          <a:p>
            <a:r>
              <a:rPr lang="ru-RU" dirty="0"/>
              <a:t>	|	Подразделение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ВТ_ТабЧасть_Оклад</a:t>
            </a:r>
            <a:r>
              <a:rPr lang="ru-RU" dirty="0"/>
              <a:t> КАК </a:t>
            </a:r>
            <a:r>
              <a:rPr lang="ru-RU" dirty="0" err="1"/>
              <a:t>ВТ_ТабЧасть_Оклад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ВТ_ТабЧасть_Оклад</a:t>
            </a:r>
            <a:r>
              <a:rPr lang="ru-RU" dirty="0"/>
              <a:t> КАК </a:t>
            </a:r>
            <a:r>
              <a:rPr lang="ru-RU" dirty="0" err="1"/>
              <a:t>ВТ_ТабЧасть_Оклад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ВТ_ТабЧасть_Оклад.Сотрудник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ВТ_ТабЧасть_Оклад.Подразделение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|	&amp;</a:t>
            </a:r>
            <a:r>
              <a:rPr lang="ru-RU" dirty="0" err="1"/>
              <a:t>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РАЗНОСТЬДАТ(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, 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МЕСЯЦ) КАК </a:t>
            </a:r>
            <a:r>
              <a:rPr lang="ru-RU" dirty="0" err="1"/>
              <a:t>КоличествоМесяцев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	И 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= &amp;</a:t>
            </a:r>
            <a:r>
              <a:rPr lang="ru-RU" dirty="0" err="1"/>
              <a:t>ВидРасчетаБольничный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ВидРасчетаБольничный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МассивРезультатов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результата запроса по Окладу, заполнение движений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ВыборкаОклад</a:t>
            </a:r>
            <a:r>
              <a:rPr lang="ru-RU" dirty="0"/>
              <a:t> = </a:t>
            </a:r>
            <a:r>
              <a:rPr lang="ru-RU" dirty="0" err="1"/>
              <a:t>МассивРезультатов</a:t>
            </a:r>
            <a:r>
              <a:rPr lang="ru-RU" dirty="0"/>
              <a:t>[1].Выбрать();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ВыборкаОклад.Следующий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результата запроса по Больничному, заполнение движений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ВыборкаБольничный</a:t>
            </a:r>
            <a:r>
              <a:rPr lang="ru-RU" dirty="0"/>
              <a:t> = </a:t>
            </a:r>
            <a:r>
              <a:rPr lang="ru-RU" dirty="0" err="1"/>
              <a:t>МассивРезультатов</a:t>
            </a:r>
            <a:r>
              <a:rPr lang="ru-RU" dirty="0"/>
              <a:t>[2].Выбрать();</a:t>
            </a:r>
          </a:p>
          <a:p>
            <a:r>
              <a:rPr lang="ru-RU" dirty="0"/>
              <a:t>	// Разбиваем заданный период больничного по месяцам, при этом для каждого записи в качестве начала периода действия </a:t>
            </a:r>
          </a:p>
          <a:p>
            <a:r>
              <a:rPr lang="ru-RU" dirty="0"/>
              <a:t>	// устанавливаем начало месяца, в качестве конца - конец месяца, переопределяем только начало периода действия </a:t>
            </a:r>
          </a:p>
          <a:p>
            <a:r>
              <a:rPr lang="ru-RU" dirty="0"/>
              <a:t>	// для первой строки и конец периода действия для последней строки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ВыборкаБольничный.Следующий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Для </a:t>
            </a:r>
            <a:r>
              <a:rPr lang="ru-RU" dirty="0" err="1"/>
              <a:t>ИндексМесяца</a:t>
            </a:r>
            <a:r>
              <a:rPr lang="ru-RU" dirty="0"/>
              <a:t> = 0 По </a:t>
            </a:r>
            <a:r>
              <a:rPr lang="ru-RU" dirty="0" err="1"/>
              <a:t>ВыборкаБольничный.КоличествоМесяцев</a:t>
            </a:r>
            <a:r>
              <a:rPr lang="ru-RU" dirty="0"/>
              <a:t>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ВыборкаБольничный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НачалоТекущегоМесяца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 (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ВыборкаБольничный.ДатаНачала</a:t>
            </a:r>
            <a:r>
              <a:rPr lang="ru-RU" dirty="0"/>
              <a:t>, </a:t>
            </a:r>
            <a:r>
              <a:rPr lang="ru-RU" dirty="0" err="1"/>
              <a:t>ИндексМесяца</a:t>
            </a:r>
            <a:r>
              <a:rPr lang="ru-RU" dirty="0"/>
              <a:t>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ИндексМесяца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  <a:r>
              <a:rPr lang="ru-RU" dirty="0" err="1"/>
              <a:t>ПериодДействияНачало</a:t>
            </a:r>
            <a:r>
              <a:rPr lang="ru-RU" dirty="0"/>
              <a:t> = </a:t>
            </a:r>
            <a:r>
              <a:rPr lang="ru-RU" dirty="0" err="1"/>
              <a:t>ВыборкаБольничный.ДатаНачала</a:t>
            </a:r>
            <a:r>
              <a:rPr lang="ru-RU" dirty="0"/>
              <a:t> // Переопределение значения </a:t>
            </a:r>
            <a:r>
              <a:rPr lang="ru-RU" dirty="0" err="1"/>
              <a:t>ПериодДействияНачало</a:t>
            </a:r>
            <a:r>
              <a:rPr lang="ru-RU" dirty="0"/>
              <a:t> для первой строки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ПериодДействияНачало</a:t>
            </a:r>
            <a:r>
              <a:rPr lang="ru-RU" dirty="0"/>
              <a:t> = </a:t>
            </a:r>
            <a:r>
              <a:rPr lang="ru-RU" dirty="0" err="1"/>
              <a:t>НачалоТекущегоМесяца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             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НачалоТекущегоМесяца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НачалоТекущегоМесяца</a:t>
            </a:r>
            <a:r>
              <a:rPr lang="ru-RU" dirty="0"/>
              <a:t>, -1);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ВыборкаБольничный.ДатаОкончания</a:t>
            </a:r>
            <a:r>
              <a:rPr lang="ru-RU" dirty="0"/>
              <a:t>;  // Переопределение значения </a:t>
            </a:r>
            <a:r>
              <a:rPr lang="ru-RU" dirty="0" err="1"/>
              <a:t>ПериодДействияКонец</a:t>
            </a:r>
            <a:r>
              <a:rPr lang="ru-RU" dirty="0"/>
              <a:t> для последней строки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// Данные могут вводиться задним числом, значит необходимо сформировать </a:t>
            </a:r>
            <a:r>
              <a:rPr lang="ru-RU" dirty="0" err="1"/>
              <a:t>сторно</a:t>
            </a:r>
            <a:r>
              <a:rPr lang="ru-RU" dirty="0"/>
              <a:t> записи</a:t>
            </a:r>
          </a:p>
          <a:p>
            <a:r>
              <a:rPr lang="ru-RU" dirty="0"/>
              <a:t>	</a:t>
            </a:r>
            <a:r>
              <a:rPr lang="ru-RU" dirty="0" err="1"/>
              <a:t>СторноЗаписи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Сторно</a:t>
            </a:r>
            <a:r>
              <a:rPr lang="ru-RU" dirty="0"/>
              <a:t> Из </a:t>
            </a:r>
            <a:r>
              <a:rPr lang="ru-RU" dirty="0" err="1"/>
              <a:t>СторноЗаписи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Сторно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Сторно.ПериодРегистрацииСторно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Сторно.ПериодДействияНачалоСторно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Сторно.ПериодДействияКонецСторно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Запись рабочего набора записей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Окончательный расчет данных в регистре</a:t>
            </a:r>
          </a:p>
          <a:p>
            <a:r>
              <a:rPr lang="ru-RU" dirty="0"/>
              <a:t>	// РАСЧЕТ ОКЛАДА</a:t>
            </a:r>
          </a:p>
          <a:p>
            <a:r>
              <a:rPr lang="ru-RU" dirty="0"/>
              <a:t>	// Формула расчета: [Количество отработанных часов] * [Тарифная ставка]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ЧасовФакт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ДнейПлан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ВидРасчетаОклад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ВидРасчетаОклад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Запись.Сторно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Запись.Результат</a:t>
            </a:r>
            <a:r>
              <a:rPr lang="ru-RU" dirty="0"/>
              <a:t> = - </a:t>
            </a:r>
            <a:r>
              <a:rPr lang="ru-RU" dirty="0" err="1"/>
              <a:t>Выборка.ЧасовФакт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Запись.РабочихДней</a:t>
            </a:r>
            <a:r>
              <a:rPr lang="ru-RU" dirty="0"/>
              <a:t> = 0; // </a:t>
            </a:r>
            <a:r>
              <a:rPr lang="ru-RU" dirty="0" err="1"/>
              <a:t>Сторно</a:t>
            </a:r>
            <a:r>
              <a:rPr lang="ru-RU" dirty="0"/>
              <a:t> запись не должна изменить количество плановых (рабочих) дней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Запись.РабочихДней</a:t>
            </a:r>
            <a:r>
              <a:rPr lang="ru-RU" dirty="0"/>
              <a:t> = </a:t>
            </a:r>
            <a:r>
              <a:rPr lang="ru-RU" dirty="0" err="1"/>
              <a:t>Выборка.ДнейПлан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Запись.ЧасовФакт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                  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РАСЧЕТ БОЛЬНИЧНОГО	</a:t>
            </a:r>
          </a:p>
          <a:p>
            <a:r>
              <a:rPr lang="ru-RU" dirty="0"/>
              <a:t>	// Формула расчета: [Сумма базы (по окладу)][Количество рабочих дней в базовом периоде] * [Количество дней больничного]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РАЗНОСТЬДАТ(</a:t>
            </a:r>
            <a:r>
              <a:rPr lang="ru-RU" dirty="0" err="1"/>
              <a:t>ОсновныеНачисленияБазаОсновныеНачисления.ПериодДействияНачало</a:t>
            </a:r>
            <a:r>
              <a:rPr lang="ru-RU" dirty="0"/>
              <a:t>, </a:t>
            </a:r>
            <a:r>
              <a:rPr lang="ru-RU" dirty="0" err="1"/>
              <a:t>ОсновныеНачисленияБазаОсновныеНачисления.ПериодДействияКонец</a:t>
            </a:r>
            <a:r>
              <a:rPr lang="ru-RU" dirty="0"/>
              <a:t>, ДЕНЬ) + 1 КАК </a:t>
            </a:r>
            <a:r>
              <a:rPr lang="ru-RU" dirty="0" err="1"/>
              <a:t>ДнейБолезни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ОсновныеНачисленияБазаОсновныеНачисления.РабочихДнейБаза</a:t>
            </a:r>
            <a:r>
              <a:rPr lang="ru-RU" dirty="0"/>
              <a:t> КАК </a:t>
            </a:r>
            <a:r>
              <a:rPr lang="ru-RU" dirty="0" err="1"/>
              <a:t>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,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ВидРасчетаБольничный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 (2);</a:t>
            </a:r>
          </a:p>
          <a:p>
            <a:r>
              <a:rPr lang="ru-RU" dirty="0"/>
              <a:t>	Измерения[0] = "Сотрудник";</a:t>
            </a:r>
          </a:p>
          <a:p>
            <a:r>
              <a:rPr lang="ru-RU" dirty="0"/>
              <a:t>	Измерения[1] = "Подразделение";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ВидРасчетаБольничный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ПланыВидовРасчета.ОсновныеНачисления.Больничный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= 0, 0,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* </a:t>
            </a:r>
            <a:r>
              <a:rPr lang="ru-RU" dirty="0" err="1"/>
              <a:t>Выборка.ДнейБолезни</a:t>
            </a:r>
            <a:r>
              <a:rPr lang="ru-RU" dirty="0"/>
              <a:t>);			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Запись.ДнейБолезни</a:t>
            </a:r>
            <a:r>
              <a:rPr lang="ru-RU" dirty="0"/>
              <a:t> = </a:t>
            </a:r>
            <a:r>
              <a:rPr lang="ru-RU" dirty="0" err="1"/>
              <a:t>Выборка.ДнейБолезни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Запись.БазаРабочихДней</a:t>
            </a:r>
            <a:r>
              <a:rPr lang="ru-RU" dirty="0"/>
              <a:t> = </a:t>
            </a:r>
            <a:r>
              <a:rPr lang="ru-RU" dirty="0" err="1"/>
              <a:t>Выборка.БазаРабочихДней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Запись.БазаНачислений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6945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ЗагрузитьФото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ОбработкаВыбораФайла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 // После выбора файла будет вызвана процедура </a:t>
            </a:r>
            <a:r>
              <a:rPr lang="ru-RU" dirty="0" err="1"/>
              <a:t>ОбработкаВыбораФайла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ОбработкаВыбораФайла</a:t>
            </a:r>
            <a:r>
              <a:rPr lang="ru-RU" dirty="0"/>
              <a:t> (</a:t>
            </a:r>
            <a:r>
              <a:rPr lang="ru-RU" dirty="0" err="1"/>
              <a:t>ФайлВыбран</a:t>
            </a:r>
            <a:r>
              <a:rPr lang="ru-RU" dirty="0"/>
              <a:t>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ФайлВыбран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Адрес;  // помещаем в реквизит адрес во временном хранилище на выбранное изображение </a:t>
            </a:r>
          </a:p>
          <a:p>
            <a:r>
              <a:rPr lang="ru-RU" dirty="0"/>
              <a:t>		</a:t>
            </a:r>
            <a:r>
              <a:rPr lang="ru-RU" dirty="0" err="1"/>
              <a:t>Модифицированность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Если в реквизит </a:t>
            </a:r>
            <a:r>
              <a:rPr lang="ru-RU" dirty="0" err="1"/>
              <a:t>ФотоСтрокой</a:t>
            </a:r>
            <a:r>
              <a:rPr lang="ru-RU" dirty="0"/>
              <a:t> был ранее помещен адрес на картинку, то извлекаем картинку и сохраняем в реквизите Фото</a:t>
            </a:r>
          </a:p>
          <a:p>
            <a:r>
              <a:rPr lang="ru-RU" dirty="0"/>
              <a:t>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ДвоичныеДанные</a:t>
            </a:r>
            <a:r>
              <a:rPr lang="ru-RU" dirty="0"/>
              <a:t> = 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ДвоичныеДанные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 //В переменную </a:t>
            </a:r>
            <a:r>
              <a:rPr lang="ru-RU" dirty="0" err="1"/>
              <a:t>ФотоСтрокой</a:t>
            </a:r>
            <a:r>
              <a:rPr lang="ru-RU" dirty="0"/>
              <a:t> помещаем ссылку на реквизит с изображением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56649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Виды номенклатуры, </a:t>
            </a:r>
            <a:r>
              <a:rPr lang="ru-RU" dirty="0" err="1"/>
              <a:t>СвойстваНоменклатуры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Свойство | Количество), </a:t>
            </a:r>
            <a:r>
              <a:rPr lang="ru-RU" dirty="0" err="1"/>
              <a:t>ДополнительныеЗначенияХарактеристик</a:t>
            </a:r>
            <a:r>
              <a:rPr lang="ru-RU" dirty="0"/>
              <a:t> (подчинен - плану видов характеристик </a:t>
            </a:r>
            <a:r>
              <a:rPr lang="ru-RU" dirty="0" err="1"/>
              <a:t>ХарактеристикиОбъектов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ЗначенияХарактеристикСвойств</a:t>
            </a:r>
            <a:r>
              <a:rPr lang="ru-RU" dirty="0"/>
              <a:t> (Свойство, Характеристика | Значение),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СоставНаборовПродуктов</a:t>
            </a:r>
            <a:r>
              <a:rPr lang="ru-RU" dirty="0"/>
              <a:t> (</a:t>
            </a:r>
            <a:r>
              <a:rPr lang="ru-RU" dirty="0" err="1"/>
              <a:t>НаборПродуктов</a:t>
            </a:r>
            <a:r>
              <a:rPr lang="ru-RU" dirty="0"/>
              <a:t>, Продукт, Свойство | Количество), документ Комплектация (запретить проведение)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сделать движения из выборки</a:t>
            </a:r>
          </a:p>
          <a:p>
            <a:r>
              <a:rPr lang="ru-RU" dirty="0"/>
              <a:t>Код расходной: запрос для получения данных для формирования движений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документа - вт1, потом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СоставНаборовПродуктов</a:t>
            </a:r>
            <a:r>
              <a:rPr lang="ru-RU" dirty="0"/>
              <a:t> по номенклатуре  и объединить с </a:t>
            </a:r>
            <a:r>
              <a:rPr lang="ru-RU" dirty="0" err="1"/>
              <a:t>тч</a:t>
            </a:r>
            <a:r>
              <a:rPr lang="ru-RU" dirty="0"/>
              <a:t> без наборов - получится </a:t>
            </a:r>
            <a:r>
              <a:rPr lang="ru-RU" dirty="0" err="1"/>
              <a:t>вт</a:t>
            </a:r>
            <a:r>
              <a:rPr lang="ru-RU" dirty="0"/>
              <a:t> все блюда и продукты и в итоговом запросе </a:t>
            </a:r>
            <a:r>
              <a:rPr lang="ru-RU" dirty="0" err="1"/>
              <a:t>схлопнуть</a:t>
            </a:r>
            <a:r>
              <a:rPr lang="ru-RU" dirty="0"/>
              <a:t> полученную </a:t>
            </a:r>
            <a:r>
              <a:rPr lang="ru-RU" dirty="0" err="1"/>
              <a:t>вт</a:t>
            </a:r>
            <a:r>
              <a:rPr lang="ru-RU" dirty="0"/>
              <a:t>), пройтись по выборке и заполнить движения, затем возвести флаг, заблокировать для изменения и записать, потом запрос для проверки остатков (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где номенклатура и свойство в </a:t>
            </a:r>
            <a:r>
              <a:rPr lang="ru-RU" dirty="0" err="1"/>
              <a:t>вт</a:t>
            </a:r>
            <a:r>
              <a:rPr lang="ru-RU" dirty="0"/>
              <a:t> все блюда и продукты и где остаток &lt; 0), если результат не пустой - отказ и вывод сообщения</a:t>
            </a:r>
          </a:p>
          <a:p>
            <a:r>
              <a:rPr lang="ru-RU" dirty="0"/>
              <a:t>Код комплектация: перед записью если не возведен флаг, тогда прочитать, для каждого из движения заполнить период и активность и в конце возвести флаг, при копировании получить выборку из </a:t>
            </a:r>
            <a:r>
              <a:rPr lang="ru-RU" dirty="0" err="1"/>
              <a:t>рн</a:t>
            </a:r>
            <a:r>
              <a:rPr lang="ru-RU" dirty="0"/>
              <a:t> по регистратору и заполнить движения из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документ Отправление, документ Прибытие, субконто - 2 (Номенклатура, Склады, </a:t>
            </a:r>
            <a:r>
              <a:rPr lang="ru-RU" dirty="0" err="1"/>
              <a:t>ДокументыОтправления</a:t>
            </a:r>
            <a:r>
              <a:rPr lang="ru-RU" dirty="0"/>
              <a:t>), счет товары (Количественный | Номенклатура, Склады), счет товары в пути (Количественный | Номенклатура, </a:t>
            </a:r>
            <a:r>
              <a:rPr lang="ru-RU" dirty="0" err="1"/>
              <a:t>ДокументыОтправления</a:t>
            </a:r>
            <a:r>
              <a:rPr lang="ru-RU" dirty="0"/>
              <a:t>)</a:t>
            </a:r>
          </a:p>
          <a:p>
            <a:r>
              <a:rPr lang="ru-RU" dirty="0"/>
              <a:t>Код отправления: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складу, сделать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документа в вт1, вт1 левым соединением с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складу), пройтись по выборке, проверить остаток, посчитать себестоимость и сделать проводку </a:t>
            </a:r>
            <a:r>
              <a:rPr lang="ru-RU" dirty="0" err="1"/>
              <a:t>дт</a:t>
            </a:r>
            <a:r>
              <a:rPr lang="ru-RU" dirty="0"/>
              <a:t> Товары В Пути - </a:t>
            </a:r>
            <a:r>
              <a:rPr lang="ru-RU" dirty="0" err="1"/>
              <a:t>кт</a:t>
            </a:r>
            <a:r>
              <a:rPr lang="ru-RU" dirty="0"/>
              <a:t> Товары </a:t>
            </a:r>
          </a:p>
          <a:p>
            <a:r>
              <a:rPr lang="ru-RU" dirty="0"/>
              <a:t>Код прибытия: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 в пути, номенклатуре и документу отправления, сделать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документа в вт1, вт1 левым соединением с </a:t>
            </a:r>
            <a:r>
              <a:rPr lang="ru-RU" dirty="0" err="1"/>
              <a:t>рб</a:t>
            </a:r>
            <a:r>
              <a:rPr lang="ru-RU" dirty="0"/>
              <a:t> по счету товары в пути, номенклатуре и документу отправления), проверить остаток, посчитать себестоимость и сделать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Товары В Пути</a:t>
            </a:r>
          </a:p>
          <a:p>
            <a:r>
              <a:rPr lang="ru-RU" dirty="0"/>
              <a:t>Код приходной (не обязательно):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ОборотыДтКт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ТоварыВПути</a:t>
            </a:r>
            <a:r>
              <a:rPr lang="ru-RU" dirty="0"/>
              <a:t>, счет </a:t>
            </a:r>
            <a:r>
              <a:rPr lang="ru-RU" dirty="0" err="1"/>
              <a:t>кт</a:t>
            </a:r>
            <a:r>
              <a:rPr lang="ru-RU" dirty="0"/>
              <a:t> Товары) полным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ОборотыДтКт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Товары, счет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ТоварыВПути</a:t>
            </a:r>
            <a:r>
              <a:rPr lang="ru-RU" dirty="0"/>
              <a:t>) по </a:t>
            </a:r>
            <a:r>
              <a:rPr lang="ru-RU" dirty="0" err="1"/>
              <a:t>ДокументуОтправления</a:t>
            </a:r>
            <a:r>
              <a:rPr lang="ru-RU" dirty="0"/>
              <a:t> и Номенклатуре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ГрафикиРаботы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</a:t>
            </a:r>
            <a:r>
              <a:rPr lang="ru-RU" dirty="0" err="1"/>
              <a:t>ГрафикРаботы</a:t>
            </a:r>
            <a:r>
              <a:rPr lang="ru-RU" dirty="0"/>
              <a:t>, Дата | Дней, Часов),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</a:t>
            </a:r>
            <a:r>
              <a:rPr lang="ru-RU" dirty="0"/>
              <a:t> переименовать Оклад в </a:t>
            </a:r>
            <a:r>
              <a:rPr lang="ru-RU" dirty="0" err="1"/>
              <a:t>ТарифнуюСтавку</a:t>
            </a:r>
            <a:r>
              <a:rPr lang="ru-RU" dirty="0"/>
              <a:t>, константа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 план видов расчетов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 действия, нет базы (Невыход, </a:t>
            </a:r>
            <a:r>
              <a:rPr lang="ru-RU" dirty="0" err="1"/>
              <a:t>ОплатаПоЧасовомуТарифу</a:t>
            </a:r>
            <a:r>
              <a:rPr lang="ru-RU" dirty="0"/>
              <a:t> (Вытесняющие - Невыход)), план видов расчетов </a:t>
            </a:r>
            <a:r>
              <a:rPr lang="ru-RU" dirty="0" err="1"/>
              <a:t>ДополнительныеНачисления</a:t>
            </a:r>
            <a:r>
              <a:rPr lang="ru-RU" dirty="0"/>
              <a:t> нет периода, есть база (</a:t>
            </a:r>
            <a:r>
              <a:rPr lang="ru-RU" dirty="0" err="1"/>
              <a:t>КомпенсацияЗатратНаОбеды</a:t>
            </a:r>
            <a:r>
              <a:rPr lang="ru-RU" dirty="0"/>
              <a:t> (база - </a:t>
            </a:r>
            <a:r>
              <a:rPr lang="ru-RU" dirty="0" err="1"/>
              <a:t>ОплатаПоЧасовомуТарифу</a:t>
            </a:r>
            <a:r>
              <a:rPr lang="ru-RU" dirty="0"/>
              <a:t>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Результат, 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 | </a:t>
            </a:r>
            <a:r>
              <a:rPr lang="ru-RU" dirty="0" err="1"/>
              <a:t>ГрафикРаботы</a:t>
            </a:r>
            <a:r>
              <a:rPr lang="ru-RU" dirty="0"/>
              <a:t>, ....),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(Сотрудник, Подразделение | Результат | ....)</a:t>
            </a:r>
          </a:p>
          <a:p>
            <a:r>
              <a:rPr lang="ru-RU" dirty="0"/>
              <a:t>Код начисления: инициализируем период регистрации и конец периода регистрации, возводим флаг для </a:t>
            </a:r>
            <a:r>
              <a:rPr lang="ru-RU" dirty="0" err="1"/>
              <a:t>ОсновныеНачисления</a:t>
            </a:r>
            <a:r>
              <a:rPr lang="ru-RU" dirty="0"/>
              <a:t> и подготавливаем движения из </a:t>
            </a:r>
            <a:r>
              <a:rPr lang="ru-RU" dirty="0" err="1"/>
              <a:t>тч</a:t>
            </a:r>
            <a:r>
              <a:rPr lang="ru-RU" dirty="0"/>
              <a:t>, получаем таблицу дополнений и подготавливаем </a:t>
            </a:r>
            <a:r>
              <a:rPr lang="ru-RU" dirty="0" err="1"/>
              <a:t>сторно</a:t>
            </a:r>
            <a:r>
              <a:rPr lang="ru-RU" dirty="0"/>
              <a:t> движения, возводим флаг для </a:t>
            </a:r>
            <a:r>
              <a:rPr lang="ru-RU" dirty="0" err="1"/>
              <a:t>ДополнительныеНачисления</a:t>
            </a:r>
            <a:r>
              <a:rPr lang="ru-RU" dirty="0"/>
              <a:t> и подготавливаем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переходим к расчету основных начислений, делаем запрос (</a:t>
            </a:r>
            <a:r>
              <a:rPr lang="ru-RU" dirty="0" err="1"/>
              <a:t>ОсновныеНачисления.ДанныеГрафика</a:t>
            </a:r>
            <a:r>
              <a:rPr lang="ru-RU" dirty="0"/>
              <a:t> по регистратору и виду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в вт1, вт1 левым соединением с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Подразделению), проходим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ищем в выборке по номеру строки, считаем результат и заполняем </a:t>
            </a:r>
            <a:r>
              <a:rPr lang="ru-RU" dirty="0" err="1"/>
              <a:t>доп</a:t>
            </a:r>
            <a:r>
              <a:rPr lang="ru-RU" dirty="0"/>
              <a:t> поля (если </a:t>
            </a:r>
            <a:r>
              <a:rPr lang="ru-RU" dirty="0" err="1"/>
              <a:t>сторно</a:t>
            </a:r>
            <a:r>
              <a:rPr lang="ru-RU" dirty="0"/>
              <a:t> - норма дней 0), записываем движения без пересчета, переходим к расчету </a:t>
            </a:r>
            <a:r>
              <a:rPr lang="ru-RU" dirty="0" err="1"/>
              <a:t>Доп</a:t>
            </a:r>
            <a:r>
              <a:rPr lang="ru-RU" dirty="0"/>
              <a:t> начислений, делаем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по регистратору и виду расчета в вт1, сгруппированный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по графикам в вт1 и периоду между - вт2, итоговый пакет - вт1 левым соединением с базой по номеру строки, вт1 левым соединением с вт2 по графику и присоединить константу), проходим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, ищем в выборке по номеру строки, считаем результат и заполняем </a:t>
            </a:r>
            <a:r>
              <a:rPr lang="ru-RU" dirty="0" err="1"/>
              <a:t>доп</a:t>
            </a:r>
            <a:r>
              <a:rPr lang="ru-RU" dirty="0"/>
              <a:t> поля, записываем движения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по </a:t>
            </a:r>
            <a:r>
              <a:rPr lang="ru-RU" dirty="0" err="1"/>
              <a:t>КомпенсацияЗатратНаОбед</a:t>
            </a:r>
            <a:r>
              <a:rPr lang="ru-RU" dirty="0"/>
              <a:t> и периоду между</a:t>
            </a:r>
          </a:p>
          <a:p>
            <a:r>
              <a:rPr lang="ru-RU" dirty="0"/>
              <a:t>БП: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</a:t>
            </a:r>
            <a:r>
              <a:rPr lang="ru-RU" dirty="0" err="1"/>
              <a:t>Испольнитель</a:t>
            </a:r>
            <a:r>
              <a:rPr lang="ru-RU" dirty="0"/>
              <a:t>, Подразделение), </a:t>
            </a:r>
            <a:r>
              <a:rPr lang="ru-RU" dirty="0" err="1"/>
              <a:t>ЗадачаИсполнителям</a:t>
            </a:r>
            <a:r>
              <a:rPr lang="ru-RU" dirty="0"/>
              <a:t>, </a:t>
            </a:r>
            <a:r>
              <a:rPr lang="ru-RU" dirty="0" err="1"/>
              <a:t>БизнесПроцесс</a:t>
            </a:r>
            <a:r>
              <a:rPr lang="ru-RU" dirty="0"/>
              <a:t>, Форма Невыполненных Задач, Форма Задачи с обработчиком после записи, Форма </a:t>
            </a:r>
            <a:r>
              <a:rPr lang="ru-RU" dirty="0" err="1"/>
              <a:t>БизнесПроцесса</a:t>
            </a:r>
            <a:r>
              <a:rPr lang="ru-RU" dirty="0"/>
              <a:t> с картой </a:t>
            </a:r>
            <a:r>
              <a:rPr lang="ru-RU" dirty="0" err="1"/>
              <a:t>маршурута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13597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18876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Остатки номенклатуры (новая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данных для формирования движений</a:t>
            </a:r>
          </a:p>
          <a:p>
            <a:r>
              <a:rPr lang="ru-RU" dirty="0"/>
              <a:t>	// Наборы заменяем на продукты в соответствии с количеством в документе и составом набора из регистра сведений</a:t>
            </a:r>
          </a:p>
          <a:p>
            <a:r>
              <a:rPr lang="ru-RU" dirty="0"/>
              <a:t>	// Остальные номенклатуры (готовые блюда и продукты) добавляем к полученной выборке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 КАК </a:t>
            </a:r>
            <a:r>
              <a:rPr lang="ru-RU" dirty="0" err="1"/>
              <a:t>ЭтоНабор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ВидНоменклатурыНабор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СоставНаборовПродуктовСрезПоследних.Продукт</a:t>
            </a:r>
            <a:r>
              <a:rPr lang="ru-RU" dirty="0"/>
              <a:t>, </a:t>
            </a:r>
            <a:r>
              <a:rPr lang="ru-RU" dirty="0" err="1"/>
              <a:t>ВТ_ТабЧасть.Номенклатура</a:t>
            </a:r>
            <a:r>
              <a:rPr lang="ru-RU" dirty="0"/>
              <a:t>)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* ЕСТЬNULL(</a:t>
            </a:r>
            <a:r>
              <a:rPr lang="ru-RU" dirty="0" err="1"/>
              <a:t>СоставНаборовПродуктовСрезПоследних.Количество</a:t>
            </a:r>
            <a:r>
              <a:rPr lang="ru-RU" dirty="0"/>
              <a:t>, 1)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СоставНаборовПродуктовСрезПоследних.Свойство</a:t>
            </a:r>
            <a:r>
              <a:rPr lang="ru-RU" dirty="0"/>
              <a:t>, ЗНАЧЕНИЕ(</a:t>
            </a:r>
            <a:r>
              <a:rPr lang="ru-RU" dirty="0" err="1"/>
              <a:t>Справочник.СвойстваНоменклатуры.ПустаяСсылка</a:t>
            </a:r>
            <a:r>
              <a:rPr lang="ru-RU" dirty="0"/>
              <a:t>)) КАК Свойство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РегистрСведений.СоставНаборовПродуктов.СрезПоследних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ДатаСреза</a:t>
            </a:r>
            <a:r>
              <a:rPr lang="ru-RU" dirty="0"/>
              <a:t>,</a:t>
            </a:r>
          </a:p>
          <a:p>
            <a:r>
              <a:rPr lang="ru-RU" dirty="0"/>
              <a:t>	|				</a:t>
            </a:r>
            <a:r>
              <a:rPr lang="ru-RU" dirty="0" err="1"/>
              <a:t>НаборПродуктов</a:t>
            </a:r>
            <a:r>
              <a:rPr lang="ru-RU" dirty="0"/>
              <a:t>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ВТ_ТабЧасть.ЭтоНабор</a:t>
            </a:r>
            <a:r>
              <a:rPr lang="ru-RU" dirty="0"/>
              <a:t>)) КАК </a:t>
            </a:r>
            <a:r>
              <a:rPr lang="ru-RU" dirty="0" err="1"/>
              <a:t>СоставНаборовПродуктовСрезПоследних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</a:t>
            </a:r>
            <a:r>
              <a:rPr lang="ru-RU" dirty="0" err="1"/>
              <a:t>СоставНаборовПродуктовСрезПоследних.НаборПродуктов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|ОБЪЕДИНИТЬ ВСЕ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ВТ_ТабЧасть.Свойство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НЕ </a:t>
            </a:r>
            <a:r>
              <a:rPr lang="ru-RU" dirty="0" err="1"/>
              <a:t>ВТ_ТабЧасть.ЭтоНабор</a:t>
            </a:r>
            <a:endParaRPr lang="ru-RU" dirty="0"/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ВТ_ВсеБлюдаИПродукты.Количество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ВидНоменклатурыНабор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Перечисления.ВидыНоменклатуры.НаборПродуктов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Формирование движений и запись в регистр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появления отрицательных остатков в регистре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Превышение,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(Номенклатура, Свойство) В</a:t>
            </a:r>
          </a:p>
          <a:p>
            <a:r>
              <a:rPr lang="ru-RU" dirty="0"/>
              <a:t>	|				(ВЫБРАТЬ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|				ИЗ</a:t>
            </a:r>
          </a:p>
          <a:p>
            <a:r>
              <a:rPr lang="ru-RU" dirty="0"/>
              <a:t>	|					</a:t>
            </a:r>
            <a:r>
              <a:rPr lang="ru-RU" dirty="0" err="1"/>
              <a:t>ВТ_ВсеБлюдаИПродукты</a:t>
            </a:r>
            <a:r>
              <a:rPr lang="ru-RU" dirty="0"/>
              <a:t> КАК </a:t>
            </a:r>
            <a:r>
              <a:rPr lang="ru-RU" dirty="0" err="1"/>
              <a:t>ВТ_ВсеБлюдаИПродукты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   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Результат.Пустой</a:t>
            </a:r>
            <a:r>
              <a:rPr lang="ru-RU" dirty="0"/>
              <a:t>() Тогда  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 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 ("Превышение остатка по номенклатуре %1 и свойству %2 в количестве %3",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, </a:t>
            </a:r>
            <a:r>
              <a:rPr lang="ru-RU" dirty="0" err="1"/>
              <a:t>Выборка.Превышение</a:t>
            </a:r>
            <a:r>
              <a:rPr lang="ru-RU" dirty="0"/>
              <a:t>);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     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7775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Движения.ОстаткиНоменклатуры.Прочитать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Движения.ОстаткиНоменклатуры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Движение.Активность</a:t>
            </a:r>
            <a:r>
              <a:rPr lang="ru-RU" dirty="0"/>
              <a:t> = Не </a:t>
            </a:r>
            <a:r>
              <a:rPr lang="ru-RU" dirty="0" err="1"/>
              <a:t>ПометкаУдаления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ПриКопировании</a:t>
            </a:r>
            <a:r>
              <a:rPr lang="ru-RU" dirty="0"/>
              <a:t>(</a:t>
            </a:r>
            <a:r>
              <a:rPr lang="ru-RU" dirty="0" err="1"/>
              <a:t>ОбъектКопирования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РегистрыНакопления.ОстаткиНоменклатуры.ВыбратьПоРегистратору</a:t>
            </a:r>
            <a:r>
              <a:rPr lang="ru-RU" dirty="0"/>
              <a:t>(</a:t>
            </a:r>
            <a:r>
              <a:rPr lang="ru-RU" dirty="0" err="1"/>
              <a:t>ОбъектКопирования.Ссылка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389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86164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ПрибытиеСписокНоменклатуры.Количество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Документ.Прибытие.СписокНоменклатуры</a:t>
            </a:r>
            <a:r>
              <a:rPr lang="ru-RU" dirty="0"/>
              <a:t> КАК </a:t>
            </a:r>
            <a:r>
              <a:rPr lang="ru-RU" dirty="0" err="1"/>
              <a:t>ПрибытиеСписокНоменклатуры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ПрибытиеСписокНоменклатуры.Номенклатура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СчетТоварыВПути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	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769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512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1997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66623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СтрокаДополнения</a:t>
            </a:r>
            <a:r>
              <a:rPr lang="ru-RU" dirty="0"/>
              <a:t>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СтрокаДополнения</a:t>
            </a:r>
            <a:r>
              <a:rPr lang="ru-RU" dirty="0"/>
              <a:t>, "Сотрудник, Подразделение, </a:t>
            </a:r>
            <a:r>
              <a:rPr lang="ru-RU" dirty="0" err="1"/>
              <a:t>ГрафикРаботы</a:t>
            </a:r>
            <a:r>
              <a:rPr lang="ru-RU" dirty="0"/>
              <a:t>, </a:t>
            </a:r>
            <a:r>
              <a:rPr lang="ru-RU" dirty="0" err="1"/>
              <a:t>ВидРасчета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СтрокаДополнения.ПериодРегистрацииСторно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СтрокаДополнения.ПериодДействияКонецСторно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КонецПериодаРегистрации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ОсновныеНачисленияДанныеГрафика.ТарифнаяСтавка</a:t>
            </a:r>
            <a:r>
              <a:rPr lang="ru-RU" dirty="0"/>
              <a:t>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НормаДней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втДанныеГрафика.ТарифнаяСтавка</a:t>
            </a:r>
            <a:endParaRPr lang="ru-RU" dirty="0"/>
          </a:p>
          <a:p>
            <a:r>
              <a:rPr lang="ru-RU" dirty="0"/>
              <a:t>		|	КОНЕЦ КАК </a:t>
            </a:r>
            <a:r>
              <a:rPr lang="ru-RU" dirty="0" err="1"/>
              <a:t>ТарифнаяСтавка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втДанныеГрафика.НормаДней</a:t>
            </a:r>
            <a:r>
              <a:rPr lang="ru-RU" dirty="0"/>
              <a:t> КАК </a:t>
            </a:r>
            <a:r>
              <a:rPr lang="ru-RU" dirty="0" err="1"/>
              <a:t>НормаДней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 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Выборка.ТарифнаяСтавка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 * ?(</a:t>
            </a:r>
            <a:r>
              <a:rPr lang="ru-RU" dirty="0" err="1"/>
              <a:t>Движение.Сторно</a:t>
            </a:r>
            <a:r>
              <a:rPr lang="ru-RU" dirty="0"/>
              <a:t>, -1, 1);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НормаДней</a:t>
            </a:r>
            <a:r>
              <a:rPr lang="ru-RU" dirty="0"/>
              <a:t>, </a:t>
            </a:r>
            <a:r>
              <a:rPr lang="ru-RU" dirty="0" err="1"/>
              <a:t>ОтработаноДней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Движение.Сторно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Движение.НормаДней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"ВЫБРАТЬ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СУММА(ЕСТЬNULL(</a:t>
            </a:r>
            <a:r>
              <a:rPr lang="ru-RU" dirty="0" err="1"/>
              <a:t>ГрафикиРаботы.Дней</a:t>
            </a:r>
            <a:r>
              <a:rPr lang="ru-RU" dirty="0"/>
              <a:t>, 0)) КАК </a:t>
            </a:r>
            <a:r>
              <a:rPr lang="ru-RU" dirty="0" err="1"/>
              <a:t>РабочихДней</a:t>
            </a:r>
            <a:endParaRPr lang="ru-RU" dirty="0"/>
          </a:p>
          <a:p>
            <a:r>
              <a:rPr lang="ru-RU" dirty="0"/>
              <a:t>	                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                |ГДЕ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В</a:t>
            </a:r>
          </a:p>
          <a:p>
            <a:r>
              <a:rPr lang="ru-RU" dirty="0"/>
              <a:t>	                |			(ВЫБРАТЬ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			ИЗ</a:t>
            </a:r>
          </a:p>
          <a:p>
            <a:r>
              <a:rPr lang="ru-RU" dirty="0"/>
              <a:t>	                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                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|СГРУППИРОВАТЬ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ГрафикиРаботы.ГрафикРаботы</a:t>
            </a:r>
            <a:endParaRPr lang="ru-RU" dirty="0"/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|ИНДЕКСИРОВАТЬ ПО</a:t>
            </a:r>
          </a:p>
          <a:p>
            <a:r>
              <a:rPr lang="ru-RU" dirty="0"/>
              <a:t>	                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                |;</a:t>
            </a:r>
          </a:p>
          <a:p>
            <a:r>
              <a:rPr lang="ru-RU" dirty="0"/>
              <a:t>	                |</a:t>
            </a:r>
          </a:p>
          <a:p>
            <a:r>
              <a:rPr lang="ru-RU" dirty="0"/>
              <a:t>	                |////////////////////////////////////////////////////////////////////////////////</a:t>
            </a:r>
          </a:p>
          <a:p>
            <a:r>
              <a:rPr lang="ru-RU" dirty="0"/>
              <a:t>	                |ВЫБРАТЬ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ЕСТЬNULL(ДополнительныеНачисленияБазаОсновныеНачисления.ОтработаноДнейБаза,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ПроцентКомпенсации.Значение</a:t>
            </a:r>
            <a:r>
              <a:rPr lang="ru-RU" dirty="0"/>
              <a:t> КАК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,</a:t>
            </a:r>
          </a:p>
          <a:p>
            <a:r>
              <a:rPr lang="ru-RU" dirty="0"/>
              <a:t>	                |	ЕСТЬNULL(</a:t>
            </a:r>
            <a:r>
              <a:rPr lang="ru-RU" dirty="0" err="1"/>
              <a:t>втДопДанныеГрафика.РабочихДней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                |ИЗ</a:t>
            </a:r>
          </a:p>
          <a:p>
            <a:r>
              <a:rPr lang="ru-RU" dirty="0"/>
              <a:t>	                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&amp;Измерения,</a:t>
            </a:r>
          </a:p>
          <a:p>
            <a:r>
              <a:rPr lang="ru-RU" dirty="0"/>
              <a:t>	                |				,</a:t>
            </a:r>
          </a:p>
          <a:p>
            <a:r>
              <a:rPr lang="ru-RU" dirty="0"/>
              <a:t>	                |				Регистратор = &amp;Ссылка</a:t>
            </a:r>
          </a:p>
          <a:p>
            <a:r>
              <a:rPr lang="ru-RU" dirty="0"/>
              <a:t>	                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                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                |		ПО </a:t>
            </a:r>
            <a:r>
              <a:rPr lang="ru-RU" dirty="0" err="1"/>
              <a:t>втОсновнаяТаблица.ГрафикРаботы</a:t>
            </a:r>
            <a:r>
              <a:rPr lang="ru-RU" dirty="0"/>
              <a:t> = </a:t>
            </a:r>
            <a:r>
              <a:rPr lang="ru-RU" dirty="0" err="1"/>
              <a:t>втДопДанныеГрафика.ГрафикРаботы</a:t>
            </a:r>
            <a:r>
              <a:rPr lang="ru-RU" dirty="0"/>
              <a:t>,</a:t>
            </a:r>
          </a:p>
          <a:p>
            <a:r>
              <a:rPr lang="ru-RU" dirty="0"/>
              <a:t>	                |	</a:t>
            </a:r>
            <a:r>
              <a:rPr lang="ru-RU" dirty="0" err="1"/>
              <a:t>Константа.ПроцентКомпенсацииЗатратНаОбед</a:t>
            </a:r>
            <a:r>
              <a:rPr lang="ru-RU" dirty="0"/>
              <a:t> КАК </a:t>
            </a:r>
            <a:r>
              <a:rPr lang="ru-RU" dirty="0" err="1"/>
              <a:t>ПроцентКомпенсации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 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(ПланыВидовРасчета.ДополнительныеНачисления.КомпенсацияЗатратНаОбеды);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Разрезы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Разрезы.Добавить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ПланыВидовРасчета.ДополнительныеНачисления.КомпенсацияЗатратНаОбеды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Выборка.ОтработаноДней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 </a:t>
            </a:r>
          </a:p>
          <a:p>
            <a:r>
              <a:rPr lang="ru-RU" dirty="0"/>
              <a:t>								   * </a:t>
            </a:r>
            <a:r>
              <a:rPr lang="ru-RU" dirty="0" err="1"/>
              <a:t>Выборка.ПроцентКомпенсацииЗатратНаОбед</a:t>
            </a:r>
            <a:r>
              <a:rPr lang="ru-RU" dirty="0"/>
              <a:t> / 100,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</a:t>
            </a:r>
          </a:p>
          <a:p>
            <a:r>
              <a:rPr lang="ru-RU" dirty="0"/>
              <a:t>									 "</a:t>
            </a:r>
            <a:r>
              <a:rPr lang="ru-RU" dirty="0" err="1"/>
              <a:t>ОтработаноДней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, </a:t>
            </a:r>
            <a:r>
              <a:rPr lang="ru-RU" dirty="0" err="1"/>
              <a:t>ПроцентКомпенсацииЗатратНаОбед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4344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00057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  	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1033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693839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ТоварыОтгруженные</a:t>
            </a:r>
            <a:r>
              <a:rPr lang="ru-RU" dirty="0"/>
              <a:t> оборотный (Номенклатура | Количество, Сумма),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ТоварыПолученные</a:t>
            </a:r>
            <a:r>
              <a:rPr lang="ru-RU" dirty="0"/>
              <a:t> оборотный (Номенклатура | Количество, Сумма), в расходной Контрагент и </a:t>
            </a:r>
            <a:r>
              <a:rPr lang="ru-RU" dirty="0" err="1"/>
              <a:t>СуммаОтгружено</a:t>
            </a:r>
            <a:r>
              <a:rPr lang="ru-RU" dirty="0"/>
              <a:t> и в </a:t>
            </a:r>
            <a:r>
              <a:rPr lang="ru-RU" dirty="0" err="1"/>
              <a:t>тч</a:t>
            </a:r>
            <a:r>
              <a:rPr lang="ru-RU" dirty="0"/>
              <a:t> </a:t>
            </a:r>
            <a:r>
              <a:rPr lang="ru-RU" dirty="0" err="1"/>
              <a:t>КоличествоПолучено</a:t>
            </a:r>
            <a:r>
              <a:rPr lang="ru-RU" dirty="0"/>
              <a:t>, </a:t>
            </a:r>
            <a:r>
              <a:rPr lang="ru-RU" dirty="0" err="1"/>
              <a:t>СуммаПолучено</a:t>
            </a:r>
            <a:r>
              <a:rPr lang="ru-RU" dirty="0"/>
              <a:t>, адаптировать расчёт сумм, документ </a:t>
            </a:r>
            <a:r>
              <a:rPr lang="ru-RU" dirty="0" err="1"/>
              <a:t>ПриходДенег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Взаиморасчеты (Контрагент, Накладная | Сумма)</a:t>
            </a:r>
          </a:p>
          <a:p>
            <a:r>
              <a:rPr lang="ru-RU" dirty="0"/>
              <a:t>Код расходной: возвести флаги,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проверить чтобы полученного товара не было больше отгруженного, сделать движения в регистры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 и Накладным, сделать запрос (получить </a:t>
            </a:r>
            <a:r>
              <a:rPr lang="ru-RU" dirty="0" err="1"/>
              <a:t>тч</a:t>
            </a:r>
            <a:r>
              <a:rPr lang="ru-RU" dirty="0"/>
              <a:t> с контрагентом из параметров в вт1, вт1 левым соединением с </a:t>
            </a:r>
            <a:r>
              <a:rPr lang="ru-RU" dirty="0" err="1"/>
              <a:t>рн</a:t>
            </a:r>
            <a:r>
              <a:rPr lang="ru-RU" dirty="0"/>
              <a:t> Взаиморасчеты по Накладным и Контрагенту в вт2, потом два пакета - первый где остаток = 0, второй вт2 упорядоченная по моменту времени накладной и общие итоги), если первый пакет не пустой - отказ и сообщение, что по накладной нет долга, потом выборки второго пакета,  берем первый элемент верхней выборки и проверяем переплату, потом инициализируем </a:t>
            </a:r>
            <a:r>
              <a:rPr lang="ru-RU" dirty="0" err="1"/>
              <a:t>СуммуКОплате</a:t>
            </a:r>
            <a:r>
              <a:rPr lang="ru-RU" dirty="0"/>
              <a:t>, проходим по нижней выборке выбираем минимальное из </a:t>
            </a:r>
            <a:r>
              <a:rPr lang="ru-RU" dirty="0" err="1"/>
              <a:t>сум</a:t>
            </a:r>
            <a:r>
              <a:rPr lang="ru-RU" dirty="0"/>
              <a:t>, делаем движение и уменьшаем сумму к оплате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ТоварыОтгруженные</a:t>
            </a:r>
            <a:r>
              <a:rPr lang="ru-RU" dirty="0"/>
              <a:t> объединить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ТоварыПолученные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документ Отправление, документ Прибытие (вводится на основании Отправления), субконто - 2 (Номенклатура, Склады, </a:t>
            </a:r>
            <a:r>
              <a:rPr lang="ru-RU" dirty="0" err="1"/>
              <a:t>ДокументыОтправления</a:t>
            </a:r>
            <a:r>
              <a:rPr lang="ru-RU" dirty="0"/>
              <a:t>), счет Товары (Количественный | Номенклатура, Склады), счет Товары В Пути (Количественный | Номенклатура, </a:t>
            </a:r>
            <a:r>
              <a:rPr lang="ru-RU" dirty="0" err="1"/>
              <a:t>ДокументыОтправления</a:t>
            </a:r>
            <a:r>
              <a:rPr lang="ru-RU" dirty="0"/>
              <a:t>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отправления: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Складу, сделать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в вт1, вт1 левым соединением с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складу), пройти по выборке, проверить остаток, посчитать себестоимость, сделать проводку </a:t>
            </a:r>
            <a:r>
              <a:rPr lang="ru-RU" dirty="0" err="1"/>
              <a:t>дт</a:t>
            </a:r>
            <a:r>
              <a:rPr lang="ru-RU" dirty="0"/>
              <a:t> Товары В Пути - </a:t>
            </a:r>
            <a:r>
              <a:rPr lang="ru-RU" dirty="0" err="1"/>
              <a:t>кт</a:t>
            </a:r>
            <a:r>
              <a:rPr lang="ru-RU" dirty="0"/>
              <a:t> Товары</a:t>
            </a:r>
          </a:p>
          <a:p>
            <a:r>
              <a:rPr lang="ru-RU" dirty="0"/>
              <a:t>Код прибытия: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 В Пути, Номенклатуре и Документу отправления, сделать запрос (</a:t>
            </a:r>
            <a:r>
              <a:rPr lang="ru-RU" dirty="0" err="1"/>
              <a:t>рб</a:t>
            </a:r>
            <a:r>
              <a:rPr lang="ru-RU" dirty="0"/>
              <a:t> по счету товары в пути и документу отправления), если результат не пустой, сделать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Товары В Пути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ОборотыДтКт</a:t>
            </a:r>
            <a:r>
              <a:rPr lang="ru-RU" dirty="0"/>
              <a:t> (периодичность - регистратор, счет </a:t>
            </a:r>
            <a:r>
              <a:rPr lang="ru-RU" dirty="0" err="1"/>
              <a:t>дт</a:t>
            </a:r>
            <a:r>
              <a:rPr lang="ru-RU" dirty="0"/>
              <a:t> - товары, счет </a:t>
            </a:r>
            <a:r>
              <a:rPr lang="ru-RU" dirty="0" err="1"/>
              <a:t>кт</a:t>
            </a:r>
            <a:r>
              <a:rPr lang="ru-RU" dirty="0"/>
              <a:t> - товары в пути) где дата прибытия больше плановой даты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ГрафикиРаботы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</a:t>
            </a:r>
            <a:r>
              <a:rPr lang="ru-RU" dirty="0" err="1"/>
              <a:t>ГрафикРаботы</a:t>
            </a:r>
            <a:r>
              <a:rPr lang="ru-RU" dirty="0"/>
              <a:t>, Дата | Значение),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переименовать Оклад в </a:t>
            </a:r>
            <a:r>
              <a:rPr lang="ru-RU" dirty="0" err="1"/>
              <a:t>ТарифнуюСтавку</a:t>
            </a:r>
            <a:r>
              <a:rPr lang="ru-RU" dirty="0"/>
              <a:t>, документ Табель,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ДанныеТабеля</a:t>
            </a:r>
            <a:r>
              <a:rPr lang="ru-RU" dirty="0"/>
              <a:t> оборотный (Сотрудник, Подразделение | </a:t>
            </a:r>
            <a:r>
              <a:rPr lang="ru-RU" dirty="0" err="1"/>
              <a:t>ОтработаноЧасов</a:t>
            </a:r>
            <a:r>
              <a:rPr lang="ru-RU" dirty="0"/>
              <a:t>), план видов расчета </a:t>
            </a:r>
            <a:r>
              <a:rPr lang="ru-RU" dirty="0" err="1"/>
              <a:t>ОсновныеНачисления</a:t>
            </a:r>
            <a:r>
              <a:rPr lang="ru-RU" dirty="0"/>
              <a:t> нет периода, есть база по периоду регистрации (Невыход, Тариф, Премия (База - Тариф)),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 | ...)</a:t>
            </a:r>
          </a:p>
          <a:p>
            <a:r>
              <a:rPr lang="ru-RU" dirty="0"/>
              <a:t>Код табеля: возвести флаг, инициализировать </a:t>
            </a:r>
            <a:r>
              <a:rPr lang="ru-RU" dirty="0" err="1"/>
              <a:t>НачалоМесяцаТабеля</a:t>
            </a:r>
            <a:r>
              <a:rPr lang="ru-RU" dirty="0"/>
              <a:t>, для каждого из </a:t>
            </a:r>
            <a:r>
              <a:rPr lang="ru-RU" dirty="0" err="1"/>
              <a:t>тч</a:t>
            </a:r>
            <a:r>
              <a:rPr lang="ru-RU" dirty="0"/>
              <a:t> проходить по каждому дню и если заполнено делать движение</a:t>
            </a:r>
          </a:p>
          <a:p>
            <a:r>
              <a:rPr lang="ru-RU" dirty="0"/>
              <a:t>Код начисления: возвести флаг, инициализировать </a:t>
            </a:r>
            <a:r>
              <a:rPr lang="ru-RU" dirty="0" err="1"/>
              <a:t>ПериодРегистрации</a:t>
            </a:r>
            <a:r>
              <a:rPr lang="ru-RU" dirty="0"/>
              <a:t> и </a:t>
            </a:r>
            <a:r>
              <a:rPr lang="ru-RU" dirty="0" err="1"/>
              <a:t>КонецБазовогоПериода</a:t>
            </a:r>
            <a:r>
              <a:rPr lang="ru-RU" dirty="0"/>
              <a:t>, заполнить движения из </a:t>
            </a:r>
            <a:r>
              <a:rPr lang="ru-RU" dirty="0" err="1"/>
              <a:t>тч</a:t>
            </a:r>
            <a:r>
              <a:rPr lang="ru-RU" dirty="0"/>
              <a:t> и записать, переход к расчету тарифа,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по регистратору и тарифу в вт1, вт1 левым соединением с данными табеля по сотруднику и подразделению, вт1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СведениямиОСотрудниках</a:t>
            </a:r>
            <a:r>
              <a:rPr lang="ru-RU" dirty="0"/>
              <a:t> по сотруднику и подразделению), пройти по выборке, искать в выборке по номеру строки, </a:t>
            </a:r>
            <a:r>
              <a:rPr lang="ru-RU" dirty="0" err="1"/>
              <a:t>счиать</a:t>
            </a:r>
            <a:r>
              <a:rPr lang="ru-RU" dirty="0"/>
              <a:t> результат и заполнять движения, в конце записать, далее расчет премии, запрос (</a:t>
            </a:r>
            <a:r>
              <a:rPr lang="ru-RU" dirty="0" err="1"/>
              <a:t>БазаОсновныеНачисления</a:t>
            </a:r>
            <a:r>
              <a:rPr lang="ru-RU" dirty="0"/>
              <a:t> по регистратору и премии), пройти по выборке, искать в выборке по номеру строки, </a:t>
            </a:r>
            <a:r>
              <a:rPr lang="ru-RU" dirty="0" err="1"/>
              <a:t>счиать</a:t>
            </a:r>
            <a:r>
              <a:rPr lang="ru-RU" dirty="0"/>
              <a:t> результат и заполнять движения, в конце записать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БП: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</a:t>
            </a:r>
            <a:r>
              <a:rPr lang="ru-RU" dirty="0" err="1"/>
              <a:t>Испольнитель</a:t>
            </a:r>
            <a:r>
              <a:rPr lang="ru-RU" dirty="0"/>
              <a:t>, Должность, Подразделение), </a:t>
            </a:r>
            <a:r>
              <a:rPr lang="ru-RU" dirty="0" err="1"/>
              <a:t>ЗадачаИсполнителям</a:t>
            </a:r>
            <a:r>
              <a:rPr lang="ru-RU" dirty="0"/>
              <a:t>, </a:t>
            </a:r>
            <a:r>
              <a:rPr lang="ru-RU" dirty="0" err="1"/>
              <a:t>БизнесПроцесс</a:t>
            </a:r>
            <a:r>
              <a:rPr lang="ru-RU" dirty="0"/>
              <a:t>, Форма Невыполненных Задач, Форма Задачи с обработчиком после записи, Форма </a:t>
            </a:r>
            <a:r>
              <a:rPr lang="ru-RU" dirty="0" err="1"/>
              <a:t>БизнесПроцесса</a:t>
            </a:r>
            <a:r>
              <a:rPr lang="ru-RU" dirty="0"/>
              <a:t> с картой </a:t>
            </a:r>
            <a:r>
              <a:rPr lang="ru-RU"/>
              <a:t>маршурута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865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0491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Движения.ТоварыОтгруженные.Записывать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Движения.ТоварыПолученные.Записывать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РасходнаяНакладнаяСписокНоменклатуры.КоличествоПолучено</a:t>
            </a:r>
            <a:r>
              <a:rPr lang="ru-RU" dirty="0"/>
              <a:t>) КАК </a:t>
            </a:r>
            <a:r>
              <a:rPr lang="ru-RU" dirty="0" err="1"/>
              <a:t>КоличествоПолучено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РасходнаяНакладнаяСписокНоменклатуры.СуммаПолучено</a:t>
            </a:r>
            <a:r>
              <a:rPr lang="ru-RU" dirty="0"/>
              <a:t>) КАК </a:t>
            </a:r>
            <a:r>
              <a:rPr lang="ru-RU" dirty="0" err="1"/>
              <a:t>СуммаПолучено</a:t>
            </a:r>
            <a:r>
              <a:rPr lang="ru-RU" dirty="0"/>
              <a:t>,</a:t>
            </a:r>
          </a:p>
          <a:p>
            <a:r>
              <a:rPr lang="ru-RU" dirty="0"/>
              <a:t>	|	&amp;Период КАК Период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РасходнаяНакладнаяСписокНоменклатуры.Номенклатура.Представление";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Выборка.КоличествоПолучено</a:t>
            </a:r>
            <a:r>
              <a:rPr lang="ru-RU" dirty="0"/>
              <a:t> &gt; </a:t>
            </a:r>
            <a:r>
              <a:rPr lang="ru-RU" dirty="0" err="1"/>
              <a:t>Выборка.Количество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("Получено больше товара %1 чем было отгружено",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Движения.ТоварыОтгруженные.Добавить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Выборка.КоличествоПолучено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Движения.ТоварыПолученные.Добавить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Выборка.КоличествоПолучено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Выборка.СуммаПолучено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0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Движение.Накладная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1206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СписокНакладных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("Накладная", "Накладная");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ПриходДенегСписокНакладных.Накладная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&amp;Контрагент КАК Контрагент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втТЧНакладные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Документ.ПриходДенег.СписокНакладных</a:t>
            </a:r>
            <a:r>
              <a:rPr lang="ru-RU" dirty="0"/>
              <a:t> КАК </a:t>
            </a:r>
            <a:r>
              <a:rPr lang="ru-RU" dirty="0" err="1"/>
              <a:t>ПриходДенегСписокНакладных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ПриходДенегСписокНакладных.Ссылка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Контрагент,</a:t>
            </a:r>
          </a:p>
          <a:p>
            <a:r>
              <a:rPr lang="ru-RU" dirty="0"/>
              <a:t>		|	Накладная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втТЧНакладные.Накладная.Представление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ВзаиморасчетыОстатки.СуммаОстаток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втТЧНакладные.Контрагент</a:t>
            </a:r>
            <a:r>
              <a:rPr lang="ru-RU" dirty="0"/>
              <a:t> КАК Контрагент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втТЧНакладные</a:t>
            </a:r>
            <a:r>
              <a:rPr lang="ru-RU" dirty="0"/>
              <a:t> КАК </a:t>
            </a:r>
            <a:r>
              <a:rPr lang="ru-RU" dirty="0" err="1"/>
              <a:t>втТЧНакладные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(Контрагент, Накладная)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втТЧНакладные.Контрагент</a:t>
            </a:r>
            <a:r>
              <a:rPr lang="ru-RU" dirty="0"/>
              <a:t>,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втТЧНакладные.Накладная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втТЧНакладные</a:t>
            </a:r>
            <a:r>
              <a:rPr lang="ru-RU" dirty="0"/>
              <a:t> КАК </a:t>
            </a:r>
            <a:r>
              <a:rPr lang="ru-RU" dirty="0" err="1"/>
              <a:t>втТЧНакладные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втТЧНакладные.Накладная</a:t>
            </a:r>
            <a:r>
              <a:rPr lang="ru-RU" dirty="0"/>
              <a:t> = </a:t>
            </a:r>
            <a:r>
              <a:rPr lang="ru-RU" dirty="0" err="1"/>
              <a:t>ВзаиморасчетыОстатки.Накладная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втТЧНакладные.Контрагент</a:t>
            </a:r>
            <a:r>
              <a:rPr lang="ru-RU" dirty="0"/>
              <a:t> = </a:t>
            </a:r>
            <a:r>
              <a:rPr lang="ru-RU" dirty="0" err="1"/>
              <a:t>ВзаиморасчетыОстатки.Контрагент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втДолгиПоНакладным.Накладная.Представление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</a:t>
            </a:r>
            <a:r>
              <a:rPr lang="ru-RU" dirty="0"/>
              <a:t> КАК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втДолгиПоНакладным.СуммаОстаток</a:t>
            </a:r>
            <a:r>
              <a:rPr lang="ru-RU" dirty="0"/>
              <a:t> = 0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</a:t>
            </a:r>
            <a:r>
              <a:rPr lang="ru-RU" dirty="0"/>
              <a:t>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втДолгиПоНакладным.НакладнаяПредставление</a:t>
            </a:r>
            <a:r>
              <a:rPr lang="ru-RU" dirty="0"/>
              <a:t> КАК </a:t>
            </a:r>
            <a:r>
              <a:rPr lang="ru-RU" dirty="0" err="1"/>
              <a:t>НакладнаяПредставление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втДолгиПоНакладным.Контрагент</a:t>
            </a:r>
            <a:r>
              <a:rPr lang="ru-RU" dirty="0"/>
              <a:t> КАК Контрагент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</a:t>
            </a:r>
            <a:r>
              <a:rPr lang="ru-RU" dirty="0"/>
              <a:t> КАК </a:t>
            </a:r>
            <a:r>
              <a:rPr lang="ru-RU" dirty="0" err="1"/>
              <a:t>втДолгиПоНакладным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втДолгиПоНакладным.Накладная.МоментВремени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("По накладной %1 нет долга", </a:t>
            </a:r>
            <a:r>
              <a:rPr lang="ru-RU" dirty="0" err="1"/>
              <a:t>Выборка.НакладнаяПредставление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ДолгПоВсемНакладным</a:t>
            </a:r>
            <a:r>
              <a:rPr lang="ru-RU" dirty="0"/>
              <a:t> =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СуммаОплаты</a:t>
            </a:r>
            <a:r>
              <a:rPr lang="ru-RU" dirty="0"/>
              <a:t> &gt; </a:t>
            </a:r>
            <a:r>
              <a:rPr lang="ru-RU" dirty="0" err="1"/>
              <a:t>ДолгПоВсемНакладным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("Сумма оплаты не должна превышать суммарный долг по накладным (он равен %1)",</a:t>
            </a:r>
          </a:p>
          <a:p>
            <a:r>
              <a:rPr lang="ru-RU" dirty="0"/>
              <a:t>		</a:t>
            </a:r>
            <a:r>
              <a:rPr lang="ru-RU" dirty="0" err="1"/>
              <a:t>ДолгПоВсемНакладным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СуммаОплаты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ВыборкаОбщийИтог.Выбрать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СуммаКОплате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Сумма = Мин(</a:t>
            </a:r>
            <a:r>
              <a:rPr lang="ru-RU" dirty="0" err="1"/>
              <a:t>СуммаКОплате</a:t>
            </a:r>
            <a:r>
              <a:rPr lang="ru-RU" dirty="0"/>
              <a:t>,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СуммаКОплате</a:t>
            </a:r>
            <a:r>
              <a:rPr lang="ru-RU" dirty="0"/>
              <a:t> = </a:t>
            </a:r>
            <a:r>
              <a:rPr lang="ru-RU" dirty="0" err="1"/>
              <a:t>СуммаКОплате</a:t>
            </a:r>
            <a:r>
              <a:rPr lang="ru-RU" dirty="0"/>
              <a:t> - Сумма;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884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8957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ОтправлениеСписокНоменклатуры.Количество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Документ.Отправление.СписокНоменклатуры</a:t>
            </a:r>
            <a:r>
              <a:rPr lang="ru-RU" dirty="0"/>
              <a:t> КАК </a:t>
            </a:r>
            <a:r>
              <a:rPr lang="ru-RU" dirty="0" err="1"/>
              <a:t>ОтправлениеСписокНоменклатуры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ОтправлениеСписокНоменклатуры.Номенклатура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11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СчетТоварыВПути</a:t>
            </a:r>
            <a:r>
              <a:rPr lang="ru-RU" dirty="0"/>
              <a:t>, &amp;</a:t>
            </a:r>
            <a:r>
              <a:rPr lang="ru-RU" dirty="0" err="1"/>
              <a:t>ВидыСубконто</a:t>
            </a:r>
            <a:r>
              <a:rPr lang="ru-RU" dirty="0"/>
              <a:t>, Субконто2 = &amp;</a:t>
            </a:r>
            <a:r>
              <a:rPr lang="ru-RU" dirty="0" err="1"/>
              <a:t>ДокументОтправления</a:t>
            </a:r>
            <a:r>
              <a:rPr lang="ru-RU" dirty="0"/>
              <a:t>) КАК </a:t>
            </a:r>
            <a:r>
              <a:rPr lang="ru-RU" dirty="0" err="1"/>
              <a:t>УправленческийОстатки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ДокументОтправления</a:t>
            </a:r>
            <a:r>
              <a:rPr lang="ru-RU" dirty="0"/>
              <a:t>", </a:t>
            </a:r>
            <a:r>
              <a:rPr lang="ru-RU" dirty="0" err="1"/>
              <a:t>ДокументОтправления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СчетТоварыВПути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для формирования документа";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ПланыСчетов.Управленческий.ТоварыВПути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ПланыВидовХарактеристик.ВидыСубконто.ДокументыОтправления</a:t>
            </a:r>
            <a:r>
              <a:rPr lang="ru-RU" dirty="0"/>
              <a:t>] = </a:t>
            </a:r>
            <a:r>
              <a:rPr lang="ru-RU" dirty="0" err="1"/>
              <a:t>ДокументОтправления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Выборка.СуммаОстаток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77683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908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527814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99839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ДАННЫЕ ТАБЕЛЯ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НачалоМесяцаТабеля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//Обходим все дни каждой строки табличной части. Если значение заполнено и это не буква "К", </a:t>
            </a:r>
          </a:p>
          <a:p>
            <a:r>
              <a:rPr lang="ru-RU" dirty="0"/>
              <a:t>	//то преобразовываем к числу и записываем данные по отработанным часам в регистр данных табеля.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СтрокаТЧ</a:t>
            </a:r>
            <a:r>
              <a:rPr lang="ru-RU" dirty="0"/>
              <a:t> Из </a:t>
            </a:r>
            <a:r>
              <a:rPr lang="ru-RU" dirty="0" err="1"/>
              <a:t>ДанныеТабеля</a:t>
            </a:r>
            <a:r>
              <a:rPr lang="ru-RU" dirty="0"/>
              <a:t> Цикл		</a:t>
            </a:r>
          </a:p>
          <a:p>
            <a:r>
              <a:rPr lang="ru-RU" dirty="0"/>
              <a:t>		Для </a:t>
            </a:r>
            <a:r>
              <a:rPr lang="ru-RU" dirty="0" err="1"/>
              <a:t>ДеньМесяца</a:t>
            </a:r>
            <a:r>
              <a:rPr lang="ru-RU" dirty="0"/>
              <a:t> = 1 По 31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ДанныеДня</a:t>
            </a:r>
            <a:r>
              <a:rPr lang="ru-RU" dirty="0"/>
              <a:t> = </a:t>
            </a:r>
            <a:r>
              <a:rPr lang="ru-RU" dirty="0" err="1"/>
              <a:t>СтрокаТЧ</a:t>
            </a:r>
            <a:r>
              <a:rPr lang="ru-RU" dirty="0"/>
              <a:t>["День" + </a:t>
            </a:r>
            <a:r>
              <a:rPr lang="ru-RU" dirty="0" err="1"/>
              <a:t>ДеньМесяца</a:t>
            </a:r>
            <a:r>
              <a:rPr lang="ru-RU" dirty="0"/>
              <a:t>];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ДанныеДня</a:t>
            </a:r>
            <a:r>
              <a:rPr lang="ru-RU" dirty="0"/>
              <a:t> &lt;&gt; "К" И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ДанныеДня</a:t>
            </a:r>
            <a:r>
              <a:rPr lang="ru-RU" dirty="0"/>
              <a:t>)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НоваяЗапись.Период</a:t>
            </a:r>
            <a:r>
              <a:rPr lang="ru-RU" dirty="0"/>
              <a:t> = </a:t>
            </a:r>
            <a:r>
              <a:rPr lang="ru-RU" dirty="0" err="1"/>
              <a:t>НачалоМесяцаТабеля</a:t>
            </a:r>
            <a:r>
              <a:rPr lang="ru-RU" dirty="0"/>
              <a:t> + (</a:t>
            </a:r>
            <a:r>
              <a:rPr lang="ru-RU" dirty="0" err="1"/>
              <a:t>ДеньМесяца</a:t>
            </a:r>
            <a:r>
              <a:rPr lang="ru-RU" dirty="0"/>
              <a:t> - 1) * 86400;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НоваяЗапись.Сотрудник</a:t>
            </a:r>
            <a:r>
              <a:rPr lang="ru-RU" dirty="0"/>
              <a:t> = </a:t>
            </a:r>
            <a:r>
              <a:rPr lang="ru-RU" dirty="0" err="1"/>
              <a:t>СтрокаТЧ.Сотрудник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НоваяЗапись.ОтработаноЧасов</a:t>
            </a:r>
            <a:r>
              <a:rPr lang="ru-RU" dirty="0"/>
              <a:t> = Число (</a:t>
            </a:r>
            <a:r>
              <a:rPr lang="ru-RU" dirty="0" err="1"/>
              <a:t>ДанныеДня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3762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ТекСтрокаОсновныеНачисления</a:t>
            </a:r>
            <a:r>
              <a:rPr lang="ru-RU" dirty="0"/>
              <a:t>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Ложь;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ТекСтрокаОсновныеНачисления.ВидРасчета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ТекСтрокаОсновныеНачисления.ВидРасчета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Движение.Параметр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ТекСтрокаОсновныеНачисления.Параметр</a:t>
            </a:r>
            <a:r>
              <a:rPr lang="ru-RU" dirty="0"/>
              <a:t>; // процент премии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</a:t>
            </a:r>
            <a:r>
              <a:rPr lang="ru-RU" dirty="0" err="1"/>
              <a:t>ТекСтрокаОсновныеНачисления.Подразделение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Запись рабочего набора записей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Окончательный расчет данных в регистре</a:t>
            </a:r>
          </a:p>
          <a:p>
            <a:r>
              <a:rPr lang="ru-RU" dirty="0"/>
              <a:t>	// РАСЧЕТ ТАРИФА</a:t>
            </a:r>
          </a:p>
          <a:p>
            <a:r>
              <a:rPr lang="ru-RU" dirty="0"/>
              <a:t>	// Формула расчета: [Количество отработанных часов] * [Тарифная ставка]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данных для формирования движений, отработанные часы получаем из регистра данных табеля, </a:t>
            </a:r>
          </a:p>
          <a:p>
            <a:r>
              <a:rPr lang="ru-RU" dirty="0"/>
              <a:t>	// а тарифную ставку - из регистра сведений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ВТ_НачисленияПоТарифу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&amp;</a:t>
            </a:r>
            <a:r>
              <a:rPr lang="ru-RU" dirty="0" err="1"/>
              <a:t>ВидРасчетаТариф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Сотрудник,</a:t>
            </a:r>
          </a:p>
          <a:p>
            <a:r>
              <a:rPr lang="ru-RU" dirty="0"/>
              <a:t>	|	Подразделение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ВТ_НачисленияПоТарифу.НомерСтроки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ВТ_НачисленияПоТарифу.Сотрудник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|	</a:t>
            </a:r>
            <a:r>
              <a:rPr lang="ru-RU" dirty="0" err="1"/>
              <a:t>ВТ_НачисленияПоТарифу.Подразделение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|	ЕСТЬNULL(</a:t>
            </a:r>
            <a:r>
              <a:rPr lang="ru-RU" dirty="0" err="1"/>
              <a:t>ДанныеТабеляОбороты.ОтработаноЧасовОборот</a:t>
            </a:r>
            <a:r>
              <a:rPr lang="ru-RU" dirty="0"/>
              <a:t>, 0) КАК </a:t>
            </a:r>
            <a:r>
              <a:rPr lang="ru-RU" dirty="0" err="1"/>
              <a:t>ЧасовФакт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СведенияОСотрудникахСрезПоследних.ТарифнаяСтавка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ВТ_НачисленияПоТарифу</a:t>
            </a:r>
            <a:r>
              <a:rPr lang="ru-RU" dirty="0"/>
              <a:t> КАК </a:t>
            </a:r>
            <a:r>
              <a:rPr lang="ru-RU" dirty="0" err="1"/>
              <a:t>ВТ_НачисленияПоТарифу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РегистрНакопления.ДанныеТабеля.Обороты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&amp;</a:t>
            </a:r>
            <a:r>
              <a:rPr lang="ru-RU" dirty="0" err="1"/>
              <a:t>КонецМесяца</a:t>
            </a:r>
            <a:r>
              <a:rPr lang="ru-RU" dirty="0"/>
              <a:t>,</a:t>
            </a:r>
          </a:p>
          <a:p>
            <a:r>
              <a:rPr lang="ru-RU" dirty="0"/>
              <a:t>	|				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ВТ_НачисленияПоТарифу.Сотрудник</a:t>
            </a:r>
            <a:r>
              <a:rPr lang="ru-RU" dirty="0"/>
              <a:t>,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ВТ_НачисленияПоТарифу.Подразделение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</a:t>
            </a:r>
            <a:r>
              <a:rPr lang="ru-RU" dirty="0"/>
              <a:t> КАК </a:t>
            </a:r>
            <a:r>
              <a:rPr lang="ru-RU" dirty="0" err="1"/>
              <a:t>ВТ_НачисленияПоТарифу</a:t>
            </a:r>
            <a:r>
              <a:rPr lang="ru-RU" dirty="0"/>
              <a:t>)) КАК </a:t>
            </a:r>
            <a:r>
              <a:rPr lang="ru-RU" dirty="0" err="1"/>
              <a:t>ДанныеТабеляОбороты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ВТ_НачисленияПоТарифу.Сотрудник</a:t>
            </a:r>
            <a:r>
              <a:rPr lang="ru-RU" dirty="0"/>
              <a:t> = </a:t>
            </a:r>
            <a:r>
              <a:rPr lang="ru-RU" dirty="0" err="1"/>
              <a:t>ДанныеТабеляОбороты.Сотрудник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ВТ_НачисленияПоТарифу.Подразделение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ДанныеТабеляОбороты.Подразделение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|				(Сотрудник, Подразделение)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ВТ_НачисленияПоТарифу.Сотрудник</a:t>
            </a:r>
            <a:r>
              <a:rPr lang="ru-RU" dirty="0"/>
              <a:t>,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ВТ_НачисленияПоТарифу.Подразделение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ВТ_НачисленияПоТарифу</a:t>
            </a:r>
            <a:r>
              <a:rPr lang="ru-RU" dirty="0"/>
              <a:t> КАК </a:t>
            </a:r>
            <a:r>
              <a:rPr lang="ru-RU" dirty="0" err="1"/>
              <a:t>ВТ_НачисленияПоТарифу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ВТ_НачисленияПоТарифу.Сотрудник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ВТ_НачисленияПоТарифу.Подразделение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ВидРасчетаТариф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ПланыВидовРасчета.ОсновныеНачисления.Тариф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КонецМесяца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Выборка.ЧасовФакт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(Запись, Выборка, "</a:t>
            </a:r>
            <a:r>
              <a:rPr lang="ru-RU" dirty="0" err="1"/>
              <a:t>ТарифнаяСтавка</a:t>
            </a:r>
            <a:r>
              <a:rPr lang="ru-RU" dirty="0"/>
              <a:t>, </a:t>
            </a:r>
            <a:r>
              <a:rPr lang="ru-RU" dirty="0" err="1"/>
              <a:t>ЧасовФакт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 // Необходимо обязательно записать Тариф т.к. он составляет базу для премии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// РАСЧЕТ ПРЕМИИ</a:t>
            </a:r>
          </a:p>
          <a:p>
            <a:r>
              <a:rPr lang="ru-RU" dirty="0"/>
              <a:t>	// Формула расчета: [Сумма базы (от тарифа)] * [Процент премии]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 КАК База,</a:t>
            </a:r>
          </a:p>
          <a:p>
            <a:r>
              <a:rPr lang="ru-RU" dirty="0"/>
              <a:t>	|	</a:t>
            </a:r>
            <a:r>
              <a:rPr lang="ru-RU" dirty="0" err="1"/>
              <a:t>ОсновныеНачисленияБазаОсновныеНачисления.Параметр</a:t>
            </a:r>
            <a:r>
              <a:rPr lang="ru-RU" dirty="0"/>
              <a:t> КАК Процент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&amp;Измерения,</a:t>
            </a:r>
          </a:p>
          <a:p>
            <a:r>
              <a:rPr lang="ru-RU" dirty="0"/>
              <a:t>	|			,</a:t>
            </a:r>
          </a:p>
          <a:p>
            <a:r>
              <a:rPr lang="ru-RU" dirty="0"/>
              <a:t>	|			Регистратор = &amp;Регистратор</a:t>
            </a:r>
          </a:p>
          <a:p>
            <a:r>
              <a:rPr lang="ru-RU" dirty="0"/>
              <a:t>	|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ВидРасчетаПремия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Массив(2);</a:t>
            </a:r>
          </a:p>
          <a:p>
            <a:r>
              <a:rPr lang="ru-RU" dirty="0"/>
              <a:t>	Измерения[0] = "Сотрудник";</a:t>
            </a:r>
          </a:p>
          <a:p>
            <a:r>
              <a:rPr lang="ru-RU" dirty="0"/>
              <a:t>	Измерения[1] = "Подразделение";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ВидРасчетаПремия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СтруктураПоиска.Вставить</a:t>
            </a:r>
            <a:r>
              <a:rPr lang="ru-RU" dirty="0"/>
              <a:t>("</a:t>
            </a:r>
            <a:r>
              <a:rPr lang="ru-RU" dirty="0" err="1"/>
              <a:t>НомерСтроки</a:t>
            </a:r>
            <a:r>
              <a:rPr lang="ru-RU" dirty="0"/>
              <a:t>", 0);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Для Каждого Запись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СтруктураПоиска.НомерСтроки</a:t>
            </a:r>
            <a:r>
              <a:rPr lang="ru-RU" dirty="0"/>
              <a:t> = </a:t>
            </a:r>
            <a:r>
              <a:rPr lang="ru-RU" dirty="0" err="1"/>
              <a:t>Запись.НомерСтроки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Запись.Результат</a:t>
            </a:r>
            <a:r>
              <a:rPr lang="ru-RU" dirty="0"/>
              <a:t> = </a:t>
            </a:r>
            <a:r>
              <a:rPr lang="ru-RU" dirty="0" err="1"/>
              <a:t>Выборка.База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Запись.БазаНачислений</a:t>
            </a:r>
            <a:r>
              <a:rPr lang="ru-RU" dirty="0"/>
              <a:t> = </a:t>
            </a:r>
            <a:r>
              <a:rPr lang="ru-RU" dirty="0" err="1"/>
              <a:t>Выборка.База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66608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56034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682171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  	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383644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865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3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  	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825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0777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Партия в </a:t>
            </a:r>
            <a:r>
              <a:rPr lang="ru-RU" dirty="0" err="1"/>
              <a:t>тч</a:t>
            </a:r>
            <a:r>
              <a:rPr lang="ru-RU" dirty="0"/>
              <a:t> расходной, Партия и себестоимость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Оборотный </a:t>
            </a:r>
            <a:r>
              <a:rPr lang="ru-RU" dirty="0" err="1"/>
              <a:t>рн</a:t>
            </a:r>
            <a:r>
              <a:rPr lang="ru-RU" dirty="0"/>
              <a:t> Продажи с тремя ресурсами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дубли запросом, Создать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выполнить запрос (Получить </a:t>
            </a:r>
            <a:r>
              <a:rPr lang="ru-RU" dirty="0" err="1"/>
              <a:t>тч</a:t>
            </a:r>
            <a:r>
              <a:rPr lang="ru-RU" dirty="0"/>
              <a:t> товары сгруппированные, соединить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итоги по номенклатуре), проходим по выборке, инициализируем </a:t>
            </a:r>
            <a:r>
              <a:rPr lang="ru-RU" dirty="0" err="1"/>
              <a:t>итогосебестоимость</a:t>
            </a:r>
            <a:r>
              <a:rPr lang="ru-RU" dirty="0"/>
              <a:t>, в детальных записях проверяем остатки, считаем себестоимость, заполняем движения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формируем </a:t>
            </a:r>
            <a:r>
              <a:rPr lang="ru-RU" dirty="0" err="1"/>
              <a:t>итогосебестоимость</a:t>
            </a:r>
            <a:r>
              <a:rPr lang="ru-RU" dirty="0"/>
              <a:t>, в верхней выборке заполняем движения по </a:t>
            </a:r>
            <a:r>
              <a:rPr lang="ru-RU" dirty="0" err="1"/>
              <a:t>рн</a:t>
            </a:r>
            <a:r>
              <a:rPr lang="ru-RU" dirty="0"/>
              <a:t> Продажи</a:t>
            </a:r>
          </a:p>
          <a:p>
            <a:r>
              <a:rPr lang="ru-RU" dirty="0"/>
              <a:t>Отчет: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рн</a:t>
            </a:r>
            <a:r>
              <a:rPr lang="ru-RU" dirty="0"/>
              <a:t> Продажи (Периодичность Авто)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признак учета субконто суммовой (в </a:t>
            </a:r>
            <a:r>
              <a:rPr lang="ru-RU" dirty="0" err="1"/>
              <a:t>рег</a:t>
            </a:r>
            <a:r>
              <a:rPr lang="ru-RU" dirty="0"/>
              <a:t> бух для суммы), субконто 2 (Номенклатура, проекты, склады), счет товары (количественный</a:t>
            </a:r>
            <a:r>
              <a:rPr lang="en-US" dirty="0"/>
              <a:t> | </a:t>
            </a:r>
            <a:r>
              <a:rPr lang="ru-RU" dirty="0"/>
              <a:t> Номенклатура (суммовой), Склады), счет </a:t>
            </a:r>
            <a:r>
              <a:rPr lang="ru-RU" dirty="0" err="1"/>
              <a:t>ПрибыльИУбытки</a:t>
            </a:r>
            <a:r>
              <a:rPr lang="ru-RU" dirty="0"/>
              <a:t> (Проекты (только обороты, суммовой), Номенклатура (только обороты, суммовой)), проект в реквизитах расходной, документ Затраты</a:t>
            </a:r>
          </a:p>
          <a:p>
            <a:r>
              <a:rPr lang="ru-RU" dirty="0"/>
              <a:t>Приходы операцией </a:t>
            </a:r>
            <a:r>
              <a:rPr lang="ru-RU" dirty="0" err="1"/>
              <a:t>дт</a:t>
            </a:r>
            <a:r>
              <a:rPr lang="ru-RU" dirty="0"/>
              <a:t> товары –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движения, возвести флаг, заблокировать по счету товары и по номенклатуре, выполнить запрос (получить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видам субконто склад и по видам субконто номенклатура), проходим по выборке, проверяем остатки по складу, себестоимость считаем по компании, две проводки, одна для остатков и себестоимости, другая продажа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Затраты: возвести флаг, сгруппировать </a:t>
            </a:r>
            <a:r>
              <a:rPr lang="ru-RU" dirty="0" err="1"/>
              <a:t>тч</a:t>
            </a:r>
            <a:r>
              <a:rPr lang="ru-RU" dirty="0"/>
              <a:t>, заполнить движения из 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упраленческий</a:t>
            </a:r>
            <a:r>
              <a:rPr lang="ru-RU" dirty="0"/>
              <a:t> обороты, счет = </a:t>
            </a:r>
            <a:r>
              <a:rPr lang="ru-RU" dirty="0" err="1"/>
              <a:t>СчетПрибыльУбытки</a:t>
            </a:r>
            <a:r>
              <a:rPr lang="ru-RU" dirty="0"/>
              <a:t>, </a:t>
            </a:r>
            <a:r>
              <a:rPr lang="ru-RU" dirty="0" err="1"/>
              <a:t>КорСчет</a:t>
            </a:r>
            <a:r>
              <a:rPr lang="ru-RU" dirty="0"/>
              <a:t> В (&amp;</a:t>
            </a:r>
            <a:r>
              <a:rPr lang="ru-RU" dirty="0" err="1"/>
              <a:t>СчетТовары</a:t>
            </a:r>
            <a:r>
              <a:rPr lang="ru-RU" dirty="0"/>
              <a:t>,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СчетЗатраты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(подразделение, дата, часов), основные начисления есть период действия, зависит от базы (оклад, премия (период действия базовый, база – оклад, вытеснение – произвольная сумма), произвольная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начисления, документ зарплата к выплате (подразделение и </a:t>
            </a:r>
            <a:r>
              <a:rPr lang="ru-RU" dirty="0" err="1"/>
              <a:t>тч</a:t>
            </a:r>
            <a:r>
              <a:rPr lang="ru-RU" dirty="0"/>
              <a:t> сотрудники),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ВзаиморасчетыССотрудниками</a:t>
            </a:r>
            <a:r>
              <a:rPr lang="ru-RU" dirty="0"/>
              <a:t> (сотрудник, подразделение, вид расчета, сумма)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НачисленияЗарплаты</a:t>
            </a:r>
            <a:r>
              <a:rPr lang="ru-RU" dirty="0"/>
              <a:t>: инициализируем </a:t>
            </a:r>
            <a:r>
              <a:rPr lang="ru-RU" dirty="0" err="1"/>
              <a:t>ПериодРегистрации</a:t>
            </a:r>
            <a:r>
              <a:rPr lang="ru-RU" dirty="0"/>
              <a:t>, возводим флаг, выполняем пакет запросов (получаем </a:t>
            </a:r>
            <a:r>
              <a:rPr lang="ru-RU" dirty="0" err="1"/>
              <a:t>тч</a:t>
            </a:r>
            <a:r>
              <a:rPr lang="ru-RU" dirty="0"/>
              <a:t> документа (дату окончания приводим к концу дня), потом соединяем левым соединением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</a:t>
            </a:r>
            <a:r>
              <a:rPr lang="ru-RU" dirty="0" err="1"/>
              <a:t>ДатаОкончания</a:t>
            </a:r>
            <a:r>
              <a:rPr lang="ru-RU" dirty="0"/>
              <a:t> </a:t>
            </a:r>
            <a:r>
              <a:rPr lang="en-US" dirty="0"/>
              <a:t>&gt;= </a:t>
            </a:r>
            <a:r>
              <a:rPr lang="ru-RU" dirty="0" err="1"/>
              <a:t>СведенияОСотрудниках.Период</a:t>
            </a:r>
            <a:r>
              <a:rPr lang="ru-RU" dirty="0"/>
              <a:t> с условием по виду расчета оклад, из полученный </a:t>
            </a:r>
            <a:r>
              <a:rPr lang="ru-RU" dirty="0" err="1"/>
              <a:t>вт</a:t>
            </a:r>
            <a:r>
              <a:rPr lang="ru-RU" dirty="0"/>
              <a:t> формируем </a:t>
            </a:r>
            <a:r>
              <a:rPr lang="ru-RU" dirty="0" err="1"/>
              <a:t>втДатыСреза</a:t>
            </a:r>
            <a:r>
              <a:rPr lang="ru-RU" dirty="0"/>
              <a:t> группируя по номеру строки, период максимальный и условием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, </a:t>
            </a:r>
            <a:r>
              <a:rPr lang="ru-RU" dirty="0" err="1"/>
              <a:t>потои</a:t>
            </a:r>
            <a:r>
              <a:rPr lang="ru-RU" dirty="0"/>
              <a:t> идут два пакетных запроса, первый по </a:t>
            </a:r>
            <a:r>
              <a:rPr lang="ru-RU" dirty="0" err="1"/>
              <a:t>втНачисленияСОкладом</a:t>
            </a:r>
            <a:r>
              <a:rPr lang="ru-RU" dirty="0"/>
              <a:t> с условием где не </a:t>
            </a:r>
            <a:r>
              <a:rPr lang="ru-RU" dirty="0" err="1"/>
              <a:t>НомерСтроки</a:t>
            </a:r>
            <a:r>
              <a:rPr lang="ru-RU" dirty="0"/>
              <a:t> в </a:t>
            </a:r>
            <a:r>
              <a:rPr lang="ru-RU" dirty="0" err="1"/>
              <a:t>втДатаСреза</a:t>
            </a:r>
            <a:r>
              <a:rPr lang="ru-RU" dirty="0"/>
              <a:t>, второй состоит из трех запросов, первый с внутренним соединением </a:t>
            </a:r>
            <a:r>
              <a:rPr lang="ru-RU" dirty="0" err="1"/>
              <a:t>соединением</a:t>
            </a:r>
            <a:r>
              <a:rPr lang="ru-RU" dirty="0"/>
              <a:t> </a:t>
            </a:r>
            <a:r>
              <a:rPr lang="ru-RU" dirty="0" err="1"/>
              <a:t>втНачисленияСОкладом</a:t>
            </a:r>
            <a:r>
              <a:rPr lang="ru-RU" dirty="0"/>
              <a:t> и </a:t>
            </a:r>
            <a:r>
              <a:rPr lang="ru-RU" dirty="0" err="1"/>
              <a:t>втДатыСреза</a:t>
            </a:r>
            <a:r>
              <a:rPr lang="ru-RU" dirty="0"/>
              <a:t> по </a:t>
            </a:r>
            <a:r>
              <a:rPr lang="ru-RU" dirty="0" err="1"/>
              <a:t>НомеруСтроки</a:t>
            </a:r>
            <a:r>
              <a:rPr lang="ru-RU" dirty="0"/>
              <a:t> и Периоду </a:t>
            </a:r>
            <a:r>
              <a:rPr lang="ru-RU" dirty="0" err="1"/>
              <a:t>датаначала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, второй с условием где Период </a:t>
            </a:r>
            <a:r>
              <a:rPr lang="en-US" dirty="0"/>
              <a:t>&gt; </a:t>
            </a:r>
            <a:r>
              <a:rPr lang="ru-RU" dirty="0" err="1"/>
              <a:t>ДатаНачала</a:t>
            </a:r>
            <a:r>
              <a:rPr lang="ru-RU" dirty="0"/>
              <a:t> период = </a:t>
            </a:r>
            <a:r>
              <a:rPr lang="ru-RU" dirty="0" err="1"/>
              <a:t>ПериодДействияНачало</a:t>
            </a:r>
            <a:r>
              <a:rPr lang="ru-RU" dirty="0"/>
              <a:t>, третий всё кроме оклада упорядочить по </a:t>
            </a:r>
            <a:r>
              <a:rPr lang="ru-RU" dirty="0" err="1"/>
              <a:t>ПериодДействияНачало</a:t>
            </a:r>
            <a:r>
              <a:rPr lang="ru-RU" dirty="0"/>
              <a:t> Итоги по номеру строки), если первый пакет не пустой – отказ, не указана ставка сотрудника, потом проходим по результату второго пакета, при обходе заполняем движения и разбиваем по датам, потом записываем движения и переходим к расчету оклада (запрос к данным графика, обход движений с поиском по в выборке по номеру строки, расчет результата из данных выборки и заполнение движения, затем запись без пересчета), потом расчет премии (запрос к основные начисления соединить с базой, расчет премии, запись без пересчета), и в конце возведение флага </a:t>
            </a:r>
            <a:r>
              <a:rPr lang="ru-RU" dirty="0" err="1"/>
              <a:t>ВзаиморасчетыССотрудниками</a:t>
            </a:r>
            <a:r>
              <a:rPr lang="ru-RU" dirty="0"/>
              <a:t>, запрос к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с схлопыванием и заполнение движений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ЗарплатаКВыплате</a:t>
            </a:r>
            <a:r>
              <a:rPr lang="ru-RU" dirty="0"/>
              <a:t>: возвести флаг, заполнить движения из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Код кнопки заполнить на форме документа </a:t>
            </a:r>
            <a:r>
              <a:rPr lang="ru-RU" dirty="0" err="1"/>
              <a:t>ЗарплатаКВыплате</a:t>
            </a:r>
            <a:r>
              <a:rPr lang="ru-RU" dirty="0"/>
              <a:t>: отказ если документ проведен, иначе очистить </a:t>
            </a:r>
            <a:r>
              <a:rPr lang="ru-RU" dirty="0" err="1"/>
              <a:t>тч</a:t>
            </a:r>
            <a:r>
              <a:rPr lang="ru-RU" dirty="0"/>
              <a:t>, получить данные из регистра </a:t>
            </a:r>
            <a:r>
              <a:rPr lang="ru-RU" dirty="0" err="1"/>
              <a:t>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на границу времени 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 и заполнить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Отчет: по регистру </a:t>
            </a:r>
            <a:r>
              <a:rPr lang="ru-RU" dirty="0" err="1"/>
              <a:t>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Задача, Форма Задачи, Невыполненные Задачи, Регламентное задание</a:t>
            </a:r>
          </a:p>
          <a:p>
            <a:r>
              <a:rPr lang="ru-RU" dirty="0"/>
              <a:t>В общем модуле: </a:t>
            </a:r>
            <a:r>
              <a:rPr lang="ru-RU" dirty="0" err="1"/>
              <a:t>ФормированиеЗадач</a:t>
            </a:r>
            <a:r>
              <a:rPr lang="ru-RU" dirty="0"/>
              <a:t> (Получить сотрудников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, Создать задачу для каждого из полученных сотрудников), </a:t>
            </a:r>
            <a:r>
              <a:rPr lang="ru-RU" dirty="0" err="1"/>
              <a:t>ПолучитьСписокЗадач</a:t>
            </a:r>
            <a:r>
              <a:rPr lang="ru-RU" dirty="0"/>
              <a:t> (Получить все не выполненные задачи по исполнителю и вернуть массив ссылок на задачи)</a:t>
            </a:r>
          </a:p>
          <a:p>
            <a:r>
              <a:rPr lang="ru-RU" dirty="0"/>
              <a:t>В модуле приложения: перед началом работы подключить обработчик события, получить список задач и открыть </a:t>
            </a:r>
            <a:r>
              <a:rPr lang="ru-RU"/>
              <a:t>форму каждой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259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&lt;&gt;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ФормированиеЗадач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Процедура, вызываемая регламентным заданием - получает список сотрудников и по каждому создает новую задачу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(&amp;</a:t>
            </a:r>
            <a:r>
              <a:rPr lang="ru-RU" dirty="0" err="1"/>
              <a:t>ДатаСреза</a:t>
            </a:r>
            <a:r>
              <a:rPr lang="ru-RU" dirty="0"/>
              <a:t>, 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</a:t>
            </a:r>
            <a:r>
              <a:rPr lang="ru-RU" dirty="0"/>
              <a:t> = </a:t>
            </a:r>
            <a:r>
              <a:rPr lang="ru-RU" dirty="0" err="1"/>
              <a:t>Задачи.ОтчетОПроделаннойРаботе.СоздатьЗадачу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НоваяЗадача.Наименование</a:t>
            </a:r>
            <a:r>
              <a:rPr lang="ru-RU" dirty="0"/>
              <a:t> = "Отчет о проделанной работе";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НоваяЗадача.Дата</a:t>
            </a:r>
            <a:r>
              <a:rPr lang="ru-RU" dirty="0"/>
              <a:t> = </a:t>
            </a:r>
            <a:r>
              <a:rPr lang="ru-RU" dirty="0" err="1"/>
              <a:t>ТекущаяДата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НоваяЗадача.Исполнитель</a:t>
            </a:r>
            <a:r>
              <a:rPr lang="ru-RU" dirty="0"/>
              <a:t> = </a:t>
            </a:r>
            <a:r>
              <a:rPr lang="ru-RU" dirty="0" err="1"/>
              <a:t>Выборка.Сотрудник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ПолучитьСписокЗадач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всех активных (невыполненных) задач текущего пользователя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ОтчетОПроделаннойРаботеЗадачиПоИсполнителю.Ссылка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Задача.ОтчетОПроделаннойРаботе.ЗадачиПоИсполнителю</a:t>
            </a:r>
            <a:r>
              <a:rPr lang="ru-RU" dirty="0"/>
              <a:t>(&amp;Исполнитель, НЕ Выполнена) КАК </a:t>
            </a:r>
            <a:r>
              <a:rPr lang="ru-RU" dirty="0" err="1"/>
              <a:t>ОтчетОПроделаннойРаботеЗадачиПоИсполнителю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("Исполнитель", </a:t>
            </a:r>
            <a:r>
              <a:rPr lang="ru-RU" dirty="0" err="1"/>
              <a:t>ПараметрыСеанса.ТекущийПользователь</a:t>
            </a:r>
            <a:r>
              <a:rPr lang="ru-RU" dirty="0"/>
              <a:t>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Новый Массив;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СписокЗадач.Добавить</a:t>
            </a:r>
            <a:r>
              <a:rPr lang="ru-RU" dirty="0"/>
              <a:t>(</a:t>
            </a:r>
            <a:r>
              <a:rPr lang="ru-RU" dirty="0" err="1"/>
              <a:t>Выборка.Ссылка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Возврат </a:t>
            </a:r>
            <a:r>
              <a:rPr lang="ru-RU" dirty="0" err="1"/>
              <a:t>СписокЗадач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569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ПередНачаломРаботыСистемы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ПодключитьОбработчикОжидания</a:t>
            </a:r>
            <a:r>
              <a:rPr lang="ru-RU" dirty="0"/>
              <a:t>("</a:t>
            </a:r>
            <a:r>
              <a:rPr lang="ru-RU" dirty="0" err="1"/>
              <a:t>ОтобразитьЗадачи</a:t>
            </a:r>
            <a:r>
              <a:rPr lang="ru-RU" dirty="0"/>
              <a:t>", 500); // Процедура </a:t>
            </a:r>
            <a:r>
              <a:rPr lang="ru-RU" dirty="0" err="1"/>
              <a:t>ОтобразитьЗадачи</a:t>
            </a:r>
            <a:r>
              <a:rPr lang="ru-RU" dirty="0"/>
              <a:t> будет вызываться каждые 500 секунд 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ОтобразитьЗадачи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списка активных задач текущего пользователя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</a:t>
            </a:r>
            <a:r>
              <a:rPr lang="ru-RU" dirty="0" err="1"/>
              <a:t>Сервер.ПолучитьСписокЗадач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формы каждой из полученных задач</a:t>
            </a:r>
          </a:p>
          <a:p>
            <a:r>
              <a:rPr lang="ru-RU" dirty="0"/>
              <a:t>	Для Каждого Задача Из </a:t>
            </a:r>
            <a:r>
              <a:rPr lang="ru-RU" dirty="0" err="1"/>
              <a:t>СписокЗадач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Структура("Ключ", Задача);</a:t>
            </a:r>
          </a:p>
          <a:p>
            <a:r>
              <a:rPr lang="ru-RU" dirty="0"/>
              <a:t>	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Задача.ОтчетОПроделаннойРаботе.Форма.ФормаЗадачи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,,,,,,</a:t>
            </a:r>
            <a:r>
              <a:rPr lang="ru-RU" dirty="0" err="1"/>
              <a:t>РежимОткрытияОкнаФормы.Независимый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17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Остатки Номенклатуры (Номенклатура, Партия | Количество, Себестоимость), Услуги, </a:t>
            </a:r>
            <a:r>
              <a:rPr lang="ru-RU" dirty="0" err="1"/>
              <a:t>рс</a:t>
            </a:r>
            <a:r>
              <a:rPr lang="ru-RU" dirty="0"/>
              <a:t> Учетная Политика (Среднее, ФИФО), Документ Назначение Учетной Политики </a:t>
            </a:r>
          </a:p>
          <a:p>
            <a:r>
              <a:rPr lang="ru-RU" dirty="0"/>
              <a:t>Общий модуль с функцией для получения учетной политики на дату</a:t>
            </a:r>
          </a:p>
          <a:p>
            <a:r>
              <a:rPr lang="ru-RU" dirty="0"/>
              <a:t>Код документа назначения учетной политики: перед записью привести дату к началу месяца; в обработке проведения, получить старый метод списания себестоимости и сравнить с устанавливаемым методом, если одинаковые - отказ, далее возвести флаг для </a:t>
            </a:r>
            <a:r>
              <a:rPr lang="ru-RU" dirty="0" err="1"/>
              <a:t>рс</a:t>
            </a:r>
            <a:r>
              <a:rPr lang="ru-RU" dirty="0"/>
              <a:t> учетная политика и добавить движение, потом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и возвести флаг, если устанавливается метод по средней, тогда заблокировать </a:t>
            </a:r>
            <a:r>
              <a:rPr lang="ru-RU" dirty="0" err="1"/>
              <a:t>рн</a:t>
            </a:r>
            <a:r>
              <a:rPr lang="ru-RU" dirty="0"/>
              <a:t> Остатки номенклатуры, получить остатки на момент времени с итогами по номенклатуре, в верхней выборке добавлять приход на пустую партию, в нижней списывать с остаток с партий</a:t>
            </a:r>
          </a:p>
          <a:p>
            <a:r>
              <a:rPr lang="ru-RU" dirty="0"/>
              <a:t>Код приходной: в обработке проведения получить метод себестоимости, если не указан отказ, если по средней тогда партия пустая, если по </a:t>
            </a:r>
            <a:r>
              <a:rPr lang="ru-RU" dirty="0" err="1"/>
              <a:t>фифо</a:t>
            </a:r>
            <a:r>
              <a:rPr lang="ru-RU" dirty="0"/>
              <a:t> тогда партия текущий документ, возвести флаг, </a:t>
            </a:r>
            <a:r>
              <a:rPr lang="ru-RU" dirty="0" err="1"/>
              <a:t>схлопнуть</a:t>
            </a:r>
            <a:r>
              <a:rPr lang="ru-RU" dirty="0"/>
              <a:t> строки и добавить движения</a:t>
            </a:r>
          </a:p>
          <a:p>
            <a:r>
              <a:rPr lang="ru-RU" dirty="0"/>
              <a:t>Код расходной: проверяем установлен ли метод списания, чистим движения, возводим флаг, блокируем </a:t>
            </a:r>
            <a:r>
              <a:rPr lang="ru-RU" dirty="0" err="1"/>
              <a:t>рн</a:t>
            </a:r>
            <a:r>
              <a:rPr lang="ru-RU" dirty="0"/>
              <a:t> по номенклатуре, делаем запрос (сгруппированная </a:t>
            </a:r>
            <a:r>
              <a:rPr lang="ru-RU" dirty="0" err="1"/>
              <a:t>тч</a:t>
            </a:r>
            <a:r>
              <a:rPr lang="ru-RU" dirty="0"/>
              <a:t> документа только товары, соединить с остатками, упорядочить по партии, итоги по номенклатуре), далее в верхней выборке проверяем остатки получаем количество для списания, в нижней выборке считаем себестоимость добавляем движение и уменьшаем количество для списания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убрать количество в </a:t>
            </a:r>
            <a:r>
              <a:rPr lang="ru-RU" dirty="0" err="1"/>
              <a:t>рб</a:t>
            </a:r>
            <a:r>
              <a:rPr lang="ru-RU" dirty="0"/>
              <a:t> и признак учета количественный, Договоры (подчинено Контрагентам), Виды Субконто (Договоры, Контрагенты), Субконто - 2, Признак учета валютный, ресурс </a:t>
            </a:r>
            <a:r>
              <a:rPr lang="ru-RU" dirty="0" err="1"/>
              <a:t>СуммаВалютная</a:t>
            </a:r>
            <a:r>
              <a:rPr lang="ru-RU" dirty="0"/>
              <a:t>, Счет Покупатели (валютный | контрагенты, договоры), в расходной контрагент и договор, документ Приход денег, Обработка корректировки задолженности</a:t>
            </a:r>
          </a:p>
          <a:p>
            <a:r>
              <a:rPr lang="ru-RU" dirty="0"/>
              <a:t>Код расходной: возвести флаг, получить курс по валюте из договора, если нет то курс = 1, добавить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и убытки (</a:t>
            </a:r>
            <a:r>
              <a:rPr lang="ru-RU" dirty="0" err="1"/>
              <a:t>суммавалютная</a:t>
            </a:r>
            <a:r>
              <a:rPr lang="ru-RU" dirty="0"/>
              <a:t> из документа, сумма - сумма из документа * курс)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выполнить запрос (получить остатки в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 из документа, соединить полученные остатки с </a:t>
            </a:r>
            <a:r>
              <a:rPr lang="ru-RU" dirty="0" err="1"/>
              <a:t>рс</a:t>
            </a:r>
            <a:r>
              <a:rPr lang="ru-RU" dirty="0"/>
              <a:t> курс валют, упорядочить по </a:t>
            </a:r>
            <a:r>
              <a:rPr lang="ru-RU" dirty="0" err="1"/>
              <a:t>суммаОстаток</a:t>
            </a:r>
            <a:r>
              <a:rPr lang="ru-RU" dirty="0"/>
              <a:t>, итоги общие), в верхней выборке проверяем превышение по оплате, инициализируем остатки списать, в нижней выборке 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списываем из остатков иначе списываем осталось списать и рассчитанное в валюте,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покупатели, уменьшаем осталось списать</a:t>
            </a:r>
          </a:p>
          <a:p>
            <a:r>
              <a:rPr lang="ru-RU" dirty="0"/>
              <a:t>Код формы обработки: проверяем заполнение даты, приводим дату к концу дня, начинаем транзакцию и попытку исключения, блокируем регистр по счету покупатели, делаем запрос (</a:t>
            </a:r>
            <a:r>
              <a:rPr lang="ru-RU" dirty="0" err="1"/>
              <a:t>рб</a:t>
            </a:r>
            <a:r>
              <a:rPr lang="ru-RU" dirty="0"/>
              <a:t> остатки по счету покупатели левым соединением с </a:t>
            </a:r>
            <a:r>
              <a:rPr lang="ru-RU" dirty="0" err="1"/>
              <a:t>рс</a:t>
            </a:r>
            <a:r>
              <a:rPr lang="ru-RU" dirty="0"/>
              <a:t> Курсы валют по валюте где </a:t>
            </a:r>
            <a:r>
              <a:rPr lang="ru-RU" dirty="0" err="1"/>
              <a:t>СуммаВалютнаяОстаток</a:t>
            </a:r>
            <a:r>
              <a:rPr lang="ru-RU" dirty="0"/>
              <a:t> * курс - </a:t>
            </a:r>
            <a:r>
              <a:rPr lang="ru-RU" dirty="0" err="1"/>
              <a:t>СуммаОстаток</a:t>
            </a:r>
            <a:r>
              <a:rPr lang="ru-RU" dirty="0"/>
              <a:t> &gt;= 0.01 ИЛИ &lt;= -0.01 на границу включая), если результат пустой - возврат, создаем новый документ операция, записываем, создаем набор записей с отбором по созданному документу, заполняем набор записей из выборки в зависимости от значения отклонения, записываем набор записей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управленческий остатки и обороты (периодичность регистратор, метод дополнения движения, счет - покупатели, условие по валюте)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(Шестидневка предопределенный),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(График Работы, Дата, Дней, Часов), план расчетов основные начисления имеет период действия, зависит от базы (командировка (базовый оклад), оклад (вытесняющий командировка)),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Подразделения | Результат, </a:t>
            </a:r>
            <a:r>
              <a:rPr lang="ru-RU" dirty="0" err="1"/>
              <a:t>ОтработаноЧасов</a:t>
            </a:r>
            <a:r>
              <a:rPr lang="ru-RU" dirty="0"/>
              <a:t> | График работы, Оклад, Рабочих Дней, Отработано Дней, Начислено Оклада За Базовый Период, Отработано Часов За Базовый Период)</a:t>
            </a:r>
          </a:p>
          <a:p>
            <a:r>
              <a:rPr lang="ru-RU" dirty="0"/>
              <a:t>Код начисления: 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(Дата), возводим флаг, проходимся по </a:t>
            </a:r>
            <a:r>
              <a:rPr lang="ru-RU" dirty="0" err="1"/>
              <a:t>тч</a:t>
            </a:r>
            <a:r>
              <a:rPr lang="ru-RU" dirty="0"/>
              <a:t> документа и заполняем движения, для командировки базовые периоды вычисляя от строки дата начала, получаем таблицу дополнений и проходимся по ней и делаем </a:t>
            </a:r>
            <a:r>
              <a:rPr lang="ru-RU" dirty="0" err="1"/>
              <a:t>сторно</a:t>
            </a:r>
            <a:r>
              <a:rPr lang="ru-RU" dirty="0"/>
              <a:t> движения, записываем движения, переходим к расчетам, выполняем запрос (получаем данные графика по регистратору, полученную таблицу левым соединяем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и с базой (вид расчета командировка и регистратор) по номеру строки), проходим по движениям, ищем по номеру строки в выборке, считаем результат в зависимости от вида расчета, заполняем движения из выборки,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основные начисления где период между и активность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Создать форму в справочники контрагенты и команду </a:t>
            </a:r>
            <a:r>
              <a:rPr lang="ru-RU" dirty="0" err="1"/>
              <a:t>движенияБУ</a:t>
            </a:r>
            <a:r>
              <a:rPr lang="ru-RU" dirty="0"/>
              <a:t>, на форме динамический список с запросом к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движенияссубконтно</a:t>
            </a:r>
            <a:r>
              <a:rPr lang="ru-RU" dirty="0"/>
              <a:t> (Субконто1 = Контрагент ИЛИ Субконто2 = Контрагент), при создании формы заполнять параметр динамического списка, команда открывает форму с переданным контрагентом. В приходной реквизит пояснение с кнопкой открытия, при открытии отключить стандартную обработку и искать навигационную ссылку в строке, если она есть перейти по ней. </a:t>
            </a:r>
            <a:r>
              <a:rPr lang="ru-RU"/>
              <a:t>В расходной в запросе добавить номер строки и привязать поле при выводе сообщения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36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СтруктураОтбора</a:t>
            </a:r>
            <a:r>
              <a:rPr lang="ru-RU" dirty="0"/>
              <a:t> = Новый Структура ("Валюта", </a:t>
            </a:r>
            <a:r>
              <a:rPr lang="ru-RU" dirty="0" err="1"/>
              <a:t>Договор.Валюта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КурсВалюты</a:t>
            </a:r>
            <a:r>
              <a:rPr lang="ru-RU" dirty="0"/>
              <a:t>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</a:t>
            </a:r>
            <a:r>
              <a:rPr lang="ru-RU" dirty="0" err="1"/>
              <a:t>СтруктураОтбора</a:t>
            </a:r>
            <a:r>
              <a:rPr lang="ru-RU" dirty="0"/>
              <a:t>).Курс;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КурсВалюты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КурсВалюты</a:t>
            </a:r>
            <a:r>
              <a:rPr lang="ru-RU" dirty="0"/>
              <a:t> = 1;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Проводка.СуммаВалютнаяДт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КурсВалюты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с отбором по контрагенту из документа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СуммаВалютнаяОстаток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УправленческийОстатки.Субконто2 КАК Договор,</a:t>
            </a:r>
          </a:p>
          <a:p>
            <a:r>
              <a:rPr lang="ru-RU" dirty="0"/>
              <a:t>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).Валюта КАК Валюта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МассивСубконто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Валюта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ВалютныйОстаток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ВалютныйОстатокВРублях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</a:t>
            </a:r>
            <a:r>
              <a:rPr lang="ru-RU" dirty="0"/>
              <a:t> КАК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Валюта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Т.Валюта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Вт_Остатки</a:t>
            </a:r>
            <a:r>
              <a:rPr lang="ru-RU" dirty="0"/>
              <a:t> КАК Т))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ВТ_Остатки.Валюта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ВТ_Остатки.СуммаОстаток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</a:t>
            </a:r>
            <a:r>
              <a:rPr lang="ru-RU" dirty="0" err="1"/>
              <a:t>ВалютныйОстатокВРублях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МассивСубконто</a:t>
            </a:r>
            <a:r>
              <a:rPr lang="ru-RU" dirty="0"/>
              <a:t>", </a:t>
            </a:r>
            <a:r>
              <a:rPr lang="ru-RU" dirty="0" err="1"/>
              <a:t>МассивСубконто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</a:t>
            </a:r>
            <a:r>
              <a:rPr lang="ru-RU" dirty="0"/>
              <a:t> = </a:t>
            </a:r>
            <a:r>
              <a:rPr lang="ru-RU" dirty="0" err="1"/>
              <a:t>Результат.Выбрать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Превышение =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ВыборкаИтоги.ВалютныйОстатокВРублях</a:t>
            </a:r>
            <a:r>
              <a:rPr lang="ru-RU" dirty="0"/>
              <a:t>;</a:t>
            </a:r>
          </a:p>
          <a:p>
            <a:r>
              <a:rPr lang="ru-RU" dirty="0"/>
              <a:t>	Если Превышение &gt;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"Сумма оплаты превышает имеющийся долг контрагента на " + Превышение;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ВыборкаИтоги.Выбрать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Тогда </a:t>
            </a:r>
          </a:p>
          <a:p>
            <a:r>
              <a:rPr lang="ru-RU" dirty="0"/>
              <a:t>			// списывается вся валютная сумма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</a:t>
            </a:r>
            <a:r>
              <a:rPr lang="ru-RU" dirty="0" err="1"/>
              <a:t>Выборка.ВалютныйОстаток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;			</a:t>
            </a:r>
          </a:p>
          <a:p>
            <a:r>
              <a:rPr lang="ru-RU" dirty="0"/>
              <a:t>		Иначе // списывается часть валютной суммы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? (</a:t>
            </a:r>
            <a:r>
              <a:rPr lang="ru-RU" dirty="0" err="1"/>
              <a:t>Выборка.Курс</a:t>
            </a:r>
            <a:r>
              <a:rPr lang="ru-RU" dirty="0"/>
              <a:t> = 0, 0, </a:t>
            </a:r>
            <a:r>
              <a:rPr lang="ru-RU" dirty="0" err="1"/>
              <a:t>СписываемВРублях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Проводка отражения поступления денег от контрагента</a:t>
            </a:r>
          </a:p>
          <a:p>
            <a:r>
              <a:rPr lang="ru-RU" dirty="0"/>
              <a:t>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Проводка.СуммаВалютнаяКт</a:t>
            </a:r>
            <a:r>
              <a:rPr lang="ru-RU" dirty="0"/>
              <a:t> = </a:t>
            </a:r>
            <a:r>
              <a:rPr lang="ru-RU" dirty="0" err="1"/>
              <a:t>СписываемВВалюте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   // Проверка заполнения обязательных для заполнения реквизитов, в данном случае даты актуальности</a:t>
            </a:r>
          </a:p>
          <a:p>
            <a:r>
              <a:rPr lang="ru-RU" dirty="0"/>
              <a:t>		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НаСервереБезКонтекста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КонецДняДатыАктуализации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Установка блокировки данных в регистре Управленческий с отбором по счету Покупатели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Запрос получения данных для формирования движений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Отклонение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&amp;Субконто,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УправленческийОстатки.Субконто2.Валюта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(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&gt;= 0.01</a:t>
            </a:r>
          </a:p>
          <a:p>
            <a:r>
              <a:rPr lang="ru-RU" dirty="0"/>
              <a:t>		|			ИЛИ 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&lt;= -0.01)";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Субконто = Новый Массив(2);</a:t>
            </a:r>
          </a:p>
          <a:p>
            <a:r>
              <a:rPr lang="ru-RU" dirty="0"/>
              <a:t>		Субконто[0]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</a:t>
            </a:r>
          </a:p>
          <a:p>
            <a:r>
              <a:rPr lang="ru-RU" dirty="0"/>
              <a:t>		Субконто[1]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Остатки будем получать включая сама дату актуализации, чтобы при запуске обработке с той же датой система не дублировала проводки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ДатаАктуализации</a:t>
            </a:r>
            <a:r>
              <a:rPr lang="ru-RU" dirty="0"/>
              <a:t>", Новый Граница(</a:t>
            </a:r>
            <a:r>
              <a:rPr lang="ru-RU" dirty="0" err="1"/>
              <a:t>КонецДняДатыАктуализации</a:t>
            </a:r>
            <a:r>
              <a:rPr lang="ru-RU" dirty="0"/>
              <a:t>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("Субконто", Субконто);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"Отсутствуют данные для формирования документа.";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и записываем новый документ Операция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НовыйДокумент.Дата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набор записей, </a:t>
            </a:r>
            <a:r>
              <a:rPr lang="ru-RU" dirty="0" err="1"/>
              <a:t>привяызываем</a:t>
            </a:r>
            <a:r>
              <a:rPr lang="ru-RU" dirty="0"/>
              <a:t> к документу и заполняем его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НовыйДокумент.Ссылка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Обход результатов запроса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Проводка корректировки рублевой суммы в соответствии с изменившимся курсом валюты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Выборка.Отклонение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-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("Документ успешно сформирован: %1", </a:t>
            </a:r>
            <a:r>
              <a:rPr lang="ru-RU" dirty="0" err="1"/>
              <a:t>НовыйДокумент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Сообщение.КлючДанных</a:t>
            </a:r>
            <a:r>
              <a:rPr lang="ru-RU" dirty="0"/>
              <a:t> = </a:t>
            </a:r>
            <a:r>
              <a:rPr lang="ru-RU" dirty="0" err="1"/>
              <a:t>НовыйДокумент.Ссылка</a:t>
            </a:r>
            <a:r>
              <a:rPr lang="ru-RU" dirty="0"/>
              <a:t>; // Делаем сообщение </a:t>
            </a:r>
            <a:r>
              <a:rPr lang="ru-RU" dirty="0" err="1"/>
              <a:t>кликабельным</a:t>
            </a:r>
            <a:r>
              <a:rPr lang="ru-RU" dirty="0"/>
              <a:t> - при нажатии будет открываться новый документ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      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		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("Произошла ошибка: %1",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 ("Контрагент", </a:t>
            </a:r>
            <a:r>
              <a:rPr lang="ru-RU" dirty="0" err="1"/>
              <a:t>Параметры.Контрагент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7328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ОбработкаКоманды</a:t>
            </a:r>
            <a:r>
              <a:rPr lang="ru-RU" dirty="0"/>
              <a:t>(</a:t>
            </a:r>
            <a:r>
              <a:rPr lang="ru-RU" dirty="0" err="1"/>
              <a:t>ПараметрКоманды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Структура("Контрагент", </a:t>
            </a:r>
            <a:r>
              <a:rPr lang="ru-RU" dirty="0" err="1"/>
              <a:t>ПараметрКоманды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Справочник.Контрагенты.Форма.ФормаСпискаДвиженияКонтрагента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ПараметрыВыполненияКоманды.Источник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ПараметрыВыполненияКоманды.Уникальность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ПараметрыВыполненияКоманды.Окно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25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ПояснениеОткрытие</a:t>
            </a:r>
            <a:r>
              <a:rPr lang="ru-RU" dirty="0"/>
              <a:t>(Элемент,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документа по указанной в поле навигационной ссылке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СтрокаПоиска</a:t>
            </a:r>
            <a:r>
              <a:rPr lang="ru-RU" dirty="0"/>
              <a:t> = </a:t>
            </a:r>
            <a:r>
              <a:rPr lang="ru-RU" dirty="0" err="1"/>
              <a:t>Элемент.ТекстРедактирования</a:t>
            </a:r>
            <a:r>
              <a:rPr lang="ru-RU" dirty="0"/>
              <a:t>;</a:t>
            </a:r>
          </a:p>
          <a:p>
            <a:r>
              <a:rPr lang="ru-RU" dirty="0"/>
              <a:t>	Позиция = Найти(</a:t>
            </a:r>
            <a:r>
              <a:rPr lang="ru-RU" dirty="0" err="1"/>
              <a:t>СтрокаПоиска</a:t>
            </a:r>
            <a:r>
              <a:rPr lang="ru-RU" dirty="0"/>
              <a:t>, "e1cib/</a:t>
            </a:r>
            <a:r>
              <a:rPr lang="ru-RU" dirty="0" err="1"/>
              <a:t>data</a:t>
            </a:r>
            <a:r>
              <a:rPr lang="ru-RU" dirty="0"/>
              <a:t>/Документ");</a:t>
            </a:r>
          </a:p>
          <a:p>
            <a:r>
              <a:rPr lang="ru-RU" dirty="0"/>
              <a:t>	Если Позиция &gt; 0 Тогда</a:t>
            </a:r>
          </a:p>
          <a:p>
            <a:r>
              <a:rPr lang="ru-RU" dirty="0"/>
              <a:t>		</a:t>
            </a:r>
            <a:r>
              <a:rPr lang="ru-RU" dirty="0" err="1"/>
              <a:t>НавигационнаяСсылка</a:t>
            </a:r>
            <a:r>
              <a:rPr lang="ru-RU" dirty="0"/>
              <a:t> = Сред(</a:t>
            </a:r>
            <a:r>
              <a:rPr lang="ru-RU" dirty="0" err="1"/>
              <a:t>СтрокаПоиска</a:t>
            </a:r>
            <a:r>
              <a:rPr lang="ru-RU" dirty="0"/>
              <a:t>, Позиция);</a:t>
            </a:r>
          </a:p>
          <a:p>
            <a:r>
              <a:rPr lang="ru-RU" dirty="0"/>
              <a:t>		</a:t>
            </a:r>
            <a:r>
              <a:rPr lang="ru-RU" dirty="0" err="1"/>
              <a:t>ПерейтиПоНавигационнойСсылке</a:t>
            </a:r>
            <a:r>
              <a:rPr lang="ru-RU" dirty="0"/>
              <a:t>(</a:t>
            </a:r>
            <a:r>
              <a:rPr lang="ru-RU" dirty="0" err="1"/>
              <a:t>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80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Количество, Себестоимость),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ПриоритетыСкладов</a:t>
            </a:r>
            <a:r>
              <a:rPr lang="ru-RU" dirty="0"/>
              <a:t> (Склад | Приоритет)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движение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(сгруппировать </a:t>
            </a:r>
            <a:r>
              <a:rPr lang="ru-RU" dirty="0" err="1"/>
              <a:t>тч</a:t>
            </a:r>
            <a:r>
              <a:rPr lang="ru-RU" dirty="0"/>
              <a:t> документа без услуг, соединить с остатками, а остатки с приоритетами складов, упорядочить по приоритету, итоги по номенклатуре), в верхней выборке проверяем остатки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движения и уменьшаем количество списать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 Склады, Организации, </a:t>
            </a:r>
            <a:r>
              <a:rPr lang="ru-RU" dirty="0" err="1"/>
              <a:t>рб</a:t>
            </a:r>
            <a:r>
              <a:rPr lang="ru-RU" dirty="0"/>
              <a:t> Управленческий (Организация (балансовый, запрет незаполненных) | Количество, Сумма), документ </a:t>
            </a:r>
            <a:r>
              <a:rPr lang="ru-RU" dirty="0" err="1"/>
              <a:t>КупляПродажа</a:t>
            </a:r>
            <a:r>
              <a:rPr lang="ru-RU" dirty="0"/>
              <a:t> (расчет суммы), виды субконто (номенклатура, партии, покупатели, склады), субконто - 3, счет товары (количественный | номенклатура, склады, партии), счет покупатели (покупатели)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купли продажи: очистить движения, возвести флаг, заблокировать по счету товары, организации поставщику, складу поставщика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</a:t>
            </a:r>
            <a:r>
              <a:rPr lang="ru-RU" dirty="0" err="1"/>
              <a:t>рб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, склад = склад поставщика, организация = организация поставщика), упорядочить по моменту времени партии и итоги по </a:t>
            </a:r>
            <a:r>
              <a:rPr lang="ru-RU" dirty="0" err="1"/>
              <a:t>номеклатуре</a:t>
            </a:r>
            <a:r>
              <a:rPr lang="ru-RU" dirty="0"/>
              <a:t>), в верхней выборке проверяем остаток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 и делаем проводку </a:t>
            </a:r>
            <a:r>
              <a:rPr lang="ru-RU" dirty="0" err="1"/>
              <a:t>дт</a:t>
            </a:r>
            <a:r>
              <a:rPr lang="ru-RU" dirty="0"/>
              <a:t> прибыль убытки - </a:t>
            </a:r>
            <a:r>
              <a:rPr lang="ru-RU" dirty="0" err="1"/>
              <a:t>кт</a:t>
            </a:r>
            <a:r>
              <a:rPr lang="ru-RU" dirty="0"/>
              <a:t> товары и уменьшаем количество списать,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поставщики, и в конце после выборок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убытки</a:t>
            </a:r>
          </a:p>
          <a:p>
            <a:r>
              <a:rPr lang="ru-RU" dirty="0"/>
              <a:t>Отчет: справочники организации, левое соединение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прибыли убытки)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 | значение), план видов расчета основные начисления есть период, нет базы (оплата по часовому тарифу), </a:t>
            </a:r>
            <a:r>
              <a:rPr lang="ru-RU" dirty="0" err="1"/>
              <a:t>рс</a:t>
            </a:r>
            <a:r>
              <a:rPr lang="ru-RU" dirty="0"/>
              <a:t> Тарифные ставки (</a:t>
            </a:r>
            <a:r>
              <a:rPr lang="ru-RU" dirty="0" err="1"/>
              <a:t>ГрафикРаботы</a:t>
            </a:r>
            <a:r>
              <a:rPr lang="ru-RU" dirty="0"/>
              <a:t> | Тарифная Ставка),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(базовый)), план видов расчета дополнительные начисления нет периода, есть база от основных начислений (премия руководителю (база - оплата по часовому тарифу, Ведущие - оплата по часовому тарифу)),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(базовый)) и перерасчет по сотруднику и подразделению, </a:t>
            </a:r>
            <a:r>
              <a:rPr lang="ru-RU" dirty="0" err="1"/>
              <a:t>перечислене</a:t>
            </a:r>
            <a:r>
              <a:rPr lang="ru-RU" dirty="0"/>
              <a:t> способы расчета, способ расчета и приоритет в планах расчета</a:t>
            </a:r>
          </a:p>
          <a:p>
            <a:r>
              <a:rPr lang="ru-RU" dirty="0"/>
              <a:t>Код начисления: инициализируем период регистрации, возводим флаг для основных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возводим флаг для дополнительных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выполняем запрос получаем способы расчета упорядоченные по приоритету, проходим по выборке, если способ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тогда делаем запрос (получаем данные графика по регистратору и способу расчета, соединяем с тарифными ставками), проходимся по таблице движений основных начислений и ищем в выборке по номеру строки для заполнения движений, после записываем без перерасчета, если способ расчета </a:t>
            </a:r>
            <a:r>
              <a:rPr lang="ru-RU" dirty="0" err="1"/>
              <a:t>ПроцентОтОплатыПодчиненныхЗаПрошлыйМесяц</a:t>
            </a:r>
            <a:r>
              <a:rPr lang="ru-RU" dirty="0"/>
              <a:t> тогда делаем запрос (</a:t>
            </a:r>
            <a:r>
              <a:rPr lang="ru-RU" dirty="0" err="1"/>
              <a:t>ДополнительныеНачисления.База</a:t>
            </a:r>
            <a:r>
              <a:rPr lang="ru-RU" dirty="0"/>
              <a:t> измерения - подразделение, разрезы - сотрудник, регистратор и способ расчета, где 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r>
              <a:rPr lang="ru-RU" dirty="0"/>
              <a:t>, группировка по номеру строки), проходим по таблице движений, ищем по номеру строки в выборке, заполняем движения и записываем движения</a:t>
            </a:r>
          </a:p>
          <a:p>
            <a:r>
              <a:rPr lang="ru-RU" dirty="0"/>
              <a:t>Отчет Анализ премий: 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, период регистрации = НАЧАЛОПЕРИОДА(&amp;</a:t>
            </a:r>
            <a:r>
              <a:rPr lang="ru-RU" dirty="0" err="1"/>
              <a:t>МесяцОтчета</a:t>
            </a:r>
            <a:r>
              <a:rPr lang="ru-RU" dirty="0"/>
              <a:t>, МЕСЯЦ) </a:t>
            </a:r>
          </a:p>
          <a:p>
            <a:r>
              <a:rPr lang="ru-RU" dirty="0"/>
              <a:t>Отчет Перерасчеты: </a:t>
            </a:r>
            <a:r>
              <a:rPr lang="ru-RU" dirty="0" err="1"/>
              <a:t>РегистрРасчета.ДополнительныеНачисления.Перерасчет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на форме документа расходной в панель навигации перейти включить видимость регистров, на форме списка расходной в командную панель важное добавить переход к движениям, в </a:t>
            </a:r>
            <a:r>
              <a:rPr lang="ru-RU" dirty="0" err="1"/>
              <a:t>физ</a:t>
            </a:r>
            <a:r>
              <a:rPr lang="ru-RU" dirty="0"/>
              <a:t> лица два реквизита - путь к фото (строка), фото (хранилище значений), на форме справочника кнопка выбрать фото и реквизит формы ссылка на фото</a:t>
            </a:r>
          </a:p>
          <a:p>
            <a:r>
              <a:rPr lang="ru-RU" dirty="0"/>
              <a:t>Код формы: при открытии если заполнен путь к фото, начать помещать файл после </a:t>
            </a:r>
            <a:r>
              <a:rPr lang="ru-RU" dirty="0" err="1"/>
              <a:t>СсылкаНаФото</a:t>
            </a:r>
            <a:r>
              <a:rPr lang="ru-RU" dirty="0"/>
              <a:t> = Адрес, иначе с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фото; при нажатии на кнопку выбрать фото начинаем помещение файла, затем если результат есть </a:t>
            </a:r>
            <a:r>
              <a:rPr lang="ru-RU" dirty="0" err="1"/>
              <a:t>СсылкаНаФото</a:t>
            </a:r>
            <a:r>
              <a:rPr lang="ru-RU" dirty="0"/>
              <a:t> = Адрес и спрашиваем сохранять в базу или нет, если сохранять, то путь пустой, иначе записываем путь; перед записью если путь не заполнен сохранять фото в хранилище иначе очищать хранилище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3043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5952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ПриОткрытии</a:t>
            </a:r>
            <a:r>
              <a:rPr lang="ru-RU" dirty="0"/>
              <a:t>(Отказ)</a:t>
            </a:r>
          </a:p>
          <a:p>
            <a:r>
              <a:rPr lang="ru-RU" dirty="0"/>
              <a:t>	              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Объект.ПутьКФото</a:t>
            </a:r>
            <a:r>
              <a:rPr lang="ru-RU" dirty="0"/>
              <a:t> &lt;&gt; "" Тогда</a:t>
            </a:r>
          </a:p>
          <a:p>
            <a:r>
              <a:rPr lang="ru-RU" dirty="0"/>
              <a:t>		// Помещаем во временное хранилище фото, находящееся по пути, указанному в реквизите </a:t>
            </a:r>
            <a:r>
              <a:rPr lang="ru-RU" dirty="0" err="1"/>
              <a:t>ПутьКФото</a:t>
            </a:r>
            <a:endParaRPr lang="ru-RU" dirty="0"/>
          </a:p>
          <a:p>
            <a:r>
              <a:rPr lang="ru-RU" dirty="0"/>
              <a:t>	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 </a:t>
            </a:r>
            <a:r>
              <a:rPr lang="ru-RU" dirty="0" err="1"/>
              <a:t>СсылкаНаФото</a:t>
            </a:r>
            <a:r>
              <a:rPr lang="ru-RU" dirty="0"/>
              <a:t>, </a:t>
            </a:r>
            <a:r>
              <a:rPr lang="ru-RU" dirty="0" err="1"/>
              <a:t>Объект.ПутьКФото</a:t>
            </a:r>
            <a:r>
              <a:rPr lang="ru-RU" dirty="0"/>
              <a:t>, Ложь,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r>
              <a:rPr lang="ru-RU" dirty="0"/>
              <a:t> </a:t>
            </a:r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ВыбратьФото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ОбработатьВыборФайла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ОбработатьВыборФайла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Результат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, </a:t>
            </a:r>
            <a:r>
              <a:rPr lang="ru-RU" dirty="0" err="1"/>
              <a:t>ВыбранноеИмяФайла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ПоказатьВопрос</a:t>
            </a:r>
            <a:r>
              <a:rPr lang="ru-RU" dirty="0"/>
              <a:t>(Оповещение, "Сохранить фото в базе?", </a:t>
            </a:r>
            <a:r>
              <a:rPr lang="ru-RU" dirty="0" err="1"/>
              <a:t>РежимДиалогаВопрос.ДаНет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 (Результат, </a:t>
            </a:r>
            <a:r>
              <a:rPr lang="ru-RU" dirty="0" err="1"/>
              <a:t>ВыбранноеИмяФайла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Результат &lt;&gt; </a:t>
            </a:r>
            <a:r>
              <a:rPr lang="ru-RU" dirty="0" err="1"/>
              <a:t>КодВозвратаДиалога.Да</a:t>
            </a:r>
            <a:r>
              <a:rPr lang="ru-RU" dirty="0"/>
              <a:t> Тогда</a:t>
            </a:r>
          </a:p>
          <a:p>
            <a:r>
              <a:rPr lang="ru-RU" dirty="0"/>
              <a:t>		// Сохраняем путь к выбранному файлу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</a:t>
            </a:r>
            <a:r>
              <a:rPr lang="ru-RU" dirty="0" err="1"/>
              <a:t>ВыбранноеИмяФайла</a:t>
            </a:r>
            <a:r>
              <a:rPr lang="ru-RU" dirty="0"/>
              <a:t>;</a:t>
            </a:r>
          </a:p>
          <a:p>
            <a:r>
              <a:rPr lang="ru-RU" dirty="0"/>
              <a:t>	Иначе	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"";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ТекущийОбъект.ПутьКФото</a:t>
            </a:r>
            <a:r>
              <a:rPr lang="ru-RU" dirty="0"/>
              <a:t> = "" Тогда		</a:t>
            </a:r>
          </a:p>
          <a:p>
            <a:r>
              <a:rPr lang="ru-RU" dirty="0"/>
              <a:t>	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	// Сохраняем в базе данных фото</a:t>
            </a:r>
          </a:p>
          <a:p>
            <a:r>
              <a:rPr lang="ru-RU" dirty="0"/>
              <a:t>	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Очищаем реквизит типа хранилище значения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"";  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876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Конфигураторе: Проекты, Документ Приход Денег (Контрагент, </a:t>
            </a:r>
            <a:r>
              <a:rPr lang="ru-RU" dirty="0" err="1"/>
              <a:t>СуммаПлатежа</a:t>
            </a:r>
            <a:r>
              <a:rPr lang="ru-RU" dirty="0"/>
              <a:t>), в расходной контрагент и проект, </a:t>
            </a:r>
            <a:r>
              <a:rPr lang="ru-RU" dirty="0" err="1"/>
              <a:t>рн</a:t>
            </a:r>
            <a:r>
              <a:rPr lang="ru-RU" dirty="0"/>
              <a:t> Взаиморасчеты (Контрагент, Проект |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СуммаВВалюте</a:t>
            </a:r>
            <a:r>
              <a:rPr lang="ru-RU" dirty="0"/>
              <a:t>)</a:t>
            </a:r>
          </a:p>
          <a:p>
            <a:r>
              <a:rPr lang="ru-RU" dirty="0"/>
              <a:t>Код Расходной: очистить движения, возвести флаг, добавить приход (долг клиента, получить курс и посчитать сумму в рублях),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 и пустому проекту, выполнить запрос (</a:t>
            </a:r>
            <a:r>
              <a:rPr lang="ru-RU" dirty="0" err="1"/>
              <a:t>рн</a:t>
            </a:r>
            <a:r>
              <a:rPr lang="ru-RU" dirty="0"/>
              <a:t> Взаиморасчеты Остатки с условием по Контрагенту и Пустому Проекту левым соединить с курсом валют по валюте из документа, посчитать остаток аванса в валюте), перейти на первый элемент выборки, если есть аванс в валюте, то инициализируем </a:t>
            </a:r>
            <a:r>
              <a:rPr lang="ru-RU" dirty="0" err="1"/>
              <a:t>СуммаПоДокументуВВалюте</a:t>
            </a:r>
            <a:r>
              <a:rPr lang="ru-RU" dirty="0"/>
              <a:t> И </a:t>
            </a:r>
            <a:r>
              <a:rPr lang="ru-RU" dirty="0" err="1"/>
              <a:t>СуммаПоДокументуВРублях</a:t>
            </a:r>
            <a:r>
              <a:rPr lang="ru-RU" dirty="0"/>
              <a:t>, сравниваем с остатком из выборки, делаем приход на пустой проект (снимаем аванс), делаем расход на проект из документа (уменьшаем долг клиента из аванса)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контрагенту, выполнить запрос (получить остатки по контрагенту без авансов, </a:t>
            </a:r>
            <a:r>
              <a:rPr lang="ru-RU" dirty="0" err="1"/>
              <a:t>соеднить</a:t>
            </a:r>
            <a:r>
              <a:rPr lang="ru-RU" dirty="0"/>
              <a:t> полученные данные с курсом валют и упорядочить по дате оплаты), инициализировать переменную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результат не пустой, проходим по выборке пока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внутри выборки берем мин из </a:t>
            </a:r>
            <a:r>
              <a:rPr lang="ru-RU" dirty="0" err="1"/>
              <a:t>СуммаКПогашениюВРублях</a:t>
            </a:r>
            <a:r>
              <a:rPr lang="ru-RU" dirty="0"/>
              <a:t> И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, если покрывает весь остаток, то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иначе считаем сумму в валюте по курсу и если она равна остатку в валюте вычитаем 0.01, далее если сумма в валюте &gt; 0 заполняем движение и уменьшаем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после обхода выборки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то засчитываем аванс (делаем движение на пустой проект)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Взаиморасчеты Остатки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Конфигураторе: Количество ограничить 1, Инвентарные номера (в виде кода, подчинён Номенклатуре), субконто 2 (Номенклатура, Инвентарные номера), признак учета субконто суммовой (в </a:t>
            </a:r>
            <a:r>
              <a:rPr lang="ru-RU" dirty="0" err="1"/>
              <a:t>рб</a:t>
            </a:r>
            <a:r>
              <a:rPr lang="ru-RU" dirty="0"/>
              <a:t> для суммы), счет товары (количественный | Номенклатура (Суммовой), Инвентарные номера), счет прибыли и убытки (Номенклатура (только обороты, суммовой), Инвентарные номера (только обороты, суммовой))</a:t>
            </a:r>
          </a:p>
          <a:p>
            <a:r>
              <a:rPr lang="ru-RU" dirty="0"/>
              <a:t>Код приходной: возвести флаг, проходя по табличной части 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регистр по счету товары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с </a:t>
            </a:r>
            <a:r>
              <a:rPr lang="ru-RU" dirty="0" err="1"/>
              <a:t>рб</a:t>
            </a:r>
            <a:r>
              <a:rPr lang="ru-RU" dirty="0"/>
              <a:t> по счету товары два раза, один по номенклатуре, другой по номенклатуре и инвентарному номеру, итоги по номенклатуре), в верхней выборке </a:t>
            </a:r>
            <a:r>
              <a:rPr lang="ru-RU" dirty="0" err="1"/>
              <a:t>СебестоимостьИтого</a:t>
            </a:r>
            <a:r>
              <a:rPr lang="ru-RU" dirty="0"/>
              <a:t> = 0 и </a:t>
            </a:r>
            <a:r>
              <a:rPr lang="ru-RU" dirty="0" err="1"/>
              <a:t>КоличествоСписано</a:t>
            </a:r>
            <a:r>
              <a:rPr lang="ru-RU" dirty="0"/>
              <a:t>  = 0, в нижней выборке проверяем остаток по </a:t>
            </a:r>
            <a:r>
              <a:rPr lang="ru-RU" dirty="0" err="1"/>
              <a:t>инв</a:t>
            </a:r>
            <a:r>
              <a:rPr lang="ru-RU" dirty="0"/>
              <a:t> номерам, увеличиваем количество списано, сравниваем с остатком товара и считаем себестоимость, делаем проводку </a:t>
            </a:r>
            <a:r>
              <a:rPr lang="ru-RU" dirty="0" err="1"/>
              <a:t>дт</a:t>
            </a:r>
            <a:r>
              <a:rPr lang="ru-RU" dirty="0"/>
              <a:t> прибыли убытки - </a:t>
            </a:r>
            <a:r>
              <a:rPr lang="ru-RU" dirty="0" err="1"/>
              <a:t>кт</a:t>
            </a:r>
            <a:r>
              <a:rPr lang="ru-RU" dirty="0"/>
              <a:t> товары, увеличиваем себестоимость итого и делаем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прибыли убытки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обороты, счет = </a:t>
            </a:r>
            <a:r>
              <a:rPr lang="ru-RU" dirty="0" err="1"/>
              <a:t>СчетПрибылиУбытки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товары,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(сотрудник, подразделение, дата | часов, </a:t>
            </a:r>
            <a:r>
              <a:rPr lang="ru-RU" dirty="0" err="1"/>
              <a:t>пятнадцатиминуток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ШкалаОкладов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Оклад), план видов расчета основные начисления есть период, нет базы (оклад (вытесняющие - штраф), штраф), план видов расчета дополнительные начисления нет периода, нет базы (надбавка),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| Результат | Оклад ...),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| Результат | Параметр, </a:t>
            </a:r>
            <a:r>
              <a:rPr lang="ru-RU" dirty="0" err="1"/>
              <a:t>СуммаПродажЗаПрошлыйМесяц</a:t>
            </a:r>
            <a:r>
              <a:rPr lang="ru-RU" dirty="0"/>
              <a:t>), в расходной подразделение, субконто - 3 (добавляются подразделения), в счет </a:t>
            </a:r>
            <a:r>
              <a:rPr lang="ru-RU" dirty="0" err="1"/>
              <a:t>прибылиубытки</a:t>
            </a:r>
            <a:r>
              <a:rPr lang="ru-RU" dirty="0"/>
              <a:t> добавить субконто подразделение (только обороты, суммовой)</a:t>
            </a:r>
          </a:p>
          <a:p>
            <a:r>
              <a:rPr lang="ru-RU" dirty="0"/>
              <a:t>Код расходной: добавить в проводку заполнение субконто подразделения</a:t>
            </a:r>
          </a:p>
          <a:p>
            <a:r>
              <a:rPr lang="ru-RU" dirty="0"/>
              <a:t>Код начисления: инициализировать период регистрации, возвести флаг Основных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 (привести к концу дня дату окончания), возвести флаг </a:t>
            </a:r>
            <a:r>
              <a:rPr lang="ru-RU" dirty="0" err="1"/>
              <a:t>доп</a:t>
            </a:r>
            <a:r>
              <a:rPr lang="ru-RU" dirty="0"/>
              <a:t>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, заполнить подготовленные движения, переходим к расчетам, выполнить запрос (данные графика основные начисления только оклад соединить с шкалой окладов по подразделению и фактическим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(данные графика основные начисления только штрафы),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соединить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) по подразделению),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</a:t>
            </a:r>
          </a:p>
          <a:p>
            <a:r>
              <a:rPr lang="ru-RU" dirty="0"/>
              <a:t>Отчет: Основные начисления (оклад) объединить с </a:t>
            </a:r>
            <a:r>
              <a:rPr lang="ru-RU" dirty="0" err="1"/>
              <a:t>доп</a:t>
            </a:r>
            <a:r>
              <a:rPr lang="ru-RU" dirty="0"/>
              <a:t> начислениями</a:t>
            </a:r>
          </a:p>
          <a:p>
            <a:r>
              <a:rPr lang="ru-RU" dirty="0"/>
              <a:t>БП:</a:t>
            </a:r>
          </a:p>
          <a:p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(Исполнитель, Должность, Подразделение), </a:t>
            </a:r>
            <a:r>
              <a:rPr lang="ru-RU" dirty="0" err="1"/>
              <a:t>ЗадачаИсполнителям</a:t>
            </a:r>
            <a:r>
              <a:rPr lang="ru-RU" dirty="0"/>
              <a:t>, предопределенные должности, бизнес процесс, форма невыполненных задач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38456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Проект.Валюта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3116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Процедура ОбработкаПроведения(Отказ, РежимПроведения)</a:t>
            </a:r>
          </a:p>
          <a:p>
            <a:r>
              <a:rPr lang="ru-RU"/>
              <a:t>	</a:t>
            </a:r>
          </a:p>
          <a:p>
            <a:r>
              <a:rPr lang="ru-RU"/>
              <a:t>	// I этап - подготовка записей</a:t>
            </a:r>
          </a:p>
          <a:p>
            <a:r>
              <a:rPr lang="ru-RU"/>
              <a:t>	</a:t>
            </a:r>
          </a:p>
          <a:p>
            <a:r>
              <a:rPr lang="ru-RU"/>
              <a:t>	ПериодРегистрации = НачалоМесяца(Дата);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Движения.ОсновныеНачисления.Записывать = Истина;</a:t>
            </a:r>
          </a:p>
          <a:p>
            <a:r>
              <a:rPr lang="ru-RU"/>
              <a:t>	Для Каждого Строка Из ОсновныеНачисления Цикл</a:t>
            </a:r>
          </a:p>
          <a:p>
            <a:r>
              <a:rPr lang="ru-RU"/>
              <a:t>		Движение = Движения.ОсновныеНачисления.Добавить();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Движение.ПериодДействияНачало = Строка.ДатаНачала;</a:t>
            </a:r>
          </a:p>
          <a:p>
            <a:r>
              <a:rPr lang="ru-RU"/>
              <a:t>		Движение.ПериодДействияКонец = Строка.ДатаОкончания;</a:t>
            </a:r>
          </a:p>
          <a:p>
            <a:r>
              <a:rPr lang="ru-RU"/>
              <a:t>		Движение.ПериодРегистрации = ПериодРегистрации;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Движения.ДополнительныеНачисления.Записывать = Истина;</a:t>
            </a:r>
          </a:p>
          <a:p>
            <a:r>
              <a:rPr lang="ru-RU"/>
              <a:t>	Для Каждого Строка Из ДополнительныеНачисления Цикл</a:t>
            </a:r>
          </a:p>
          <a:p>
            <a:r>
              <a:rPr lang="ru-RU"/>
              <a:t>		Движение = Движения.ДополнительныеНачисления.Добавить();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Движение.ПериодРегистрации = ПериодРегистрации;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	</a:t>
            </a:r>
          </a:p>
          <a:p>
            <a:r>
              <a:rPr lang="ru-RU"/>
              <a:t>	Движения.Записать();</a:t>
            </a:r>
          </a:p>
          <a:p>
            <a:r>
              <a:rPr lang="ru-RU"/>
              <a:t>		</a:t>
            </a:r>
          </a:p>
          <a:p>
            <a:r>
              <a:rPr lang="ru-RU"/>
              <a:t>	// II этап - расчет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ЕСТЬNULL(ОсновныеНачисленияДанныеГрафика.ЧасовПериодДействия, 0) КАК НормаЧасов,</a:t>
            </a:r>
          </a:p>
          <a:p>
            <a:r>
              <a:rPr lang="ru-RU"/>
              <a:t>		|	ЕСТЬNULL(ОсновныеНачисленияДанныеГрафика.ЧасовФактическийПериодДействия, 0) КАК ОтработаноЧасов,</a:t>
            </a:r>
          </a:p>
          <a:p>
            <a:r>
              <a:rPr lang="ru-RU"/>
              <a:t>		|	ЕСТЬNULL(ШкалаОкладов.Оклад, 0) КАК Оклад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&amp;ВидРасчетаОклад) КАК ОсновныеНачисленияДанныеГрафика</a:t>
            </a:r>
          </a:p>
          <a:p>
            <a:r>
              <a:rPr lang="ru-RU"/>
              <a:t>		|		ЛЕВОЕ СОЕДИНЕНИЕ РегистрСведений.ШкалаОкладов КАК ШкалаОкладов</a:t>
            </a:r>
          </a:p>
          <a:p>
            <a:r>
              <a:rPr lang="ru-RU"/>
              <a:t>		|		ПО ОсновныеНачисленияДанныеГрафика.Подразделение = ШкалаОкладов.Подразделение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&gt;= ШкалаОкладов.ЧасовОт)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&lt; ШкалаОкладов.ЧасовДо)";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Запрос.УстановитьПараметр("ВидРасчетаОклад", ПланыВидовРасчета.ОсновныеНачисления.Оклад);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ПланыВидовРасчета.ОсновныеНачисления.Оклад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Движение.Результат = ?(Выборка.НормаЧасов &lt;&gt; 0, </a:t>
            </a:r>
          </a:p>
          <a:p>
            <a:r>
              <a:rPr lang="ru-RU"/>
              <a:t>				                   Выборка.Оклад / Выборка.НормаЧасов * Выборка.ОтработаноЧасов,</a:t>
            </a:r>
          </a:p>
          <a:p>
            <a:r>
              <a:rPr lang="ru-RU"/>
              <a:t>							       0);</a:t>
            </a:r>
          </a:p>
          <a:p>
            <a:r>
              <a:rPr lang="ru-RU"/>
              <a:t>								  					   </a:t>
            </a:r>
          </a:p>
          <a:p>
            <a:r>
              <a:rPr lang="ru-RU"/>
              <a:t>			ЗаполнитьЗначенияСвойств(Движение, Выборка);							   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					   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Движения.ОсновныеНачисления.Записать(, Истина);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ЕСТЬNULL(ОсновныеНачисленияДанныеГрафика.ПятнадцатиминутокФактическийПериодДействия, 0) КАК КоличествоПятнадцатиминуток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&amp;ВидРасчетаШтраф) КАК ОсновныеНачисленияДанныеГрафика";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Запрос.УстановитьПараметр("ВидРасчетаШтраф", ПланыВидовРасчета.ОсновныеНачисления.Штраф);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ПланыВидовРасчета.ОсновныеНачисления.Штраф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Выборка.НайтиСледующий(Движение.НомерСтроки, "НомерСтроки");</a:t>
            </a:r>
          </a:p>
          <a:p>
            <a:r>
              <a:rPr lang="ru-RU"/>
              <a:t>		</a:t>
            </a:r>
          </a:p>
          <a:p>
            <a:r>
              <a:rPr lang="ru-RU"/>
              <a:t>		Движение.Результат = Выборка.КоличествоПятнадцатиминуток * 100;</a:t>
            </a:r>
          </a:p>
          <a:p>
            <a:r>
              <a:rPr lang="ru-RU"/>
              <a:t>		</a:t>
            </a:r>
          </a:p>
          <a:p>
            <a:r>
              <a:rPr lang="ru-RU"/>
              <a:t>		ЗаполнитьЗначенияСвойств(Движение, Выборка);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Движения.ОсновныеНачисления.Записать(, Истина);</a:t>
            </a:r>
          </a:p>
          <a:p>
            <a:endParaRPr lang="ru-RU"/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ДополнительныеНачисления.НомерСтроки КАК НомерСтроки,</a:t>
            </a:r>
          </a:p>
          <a:p>
            <a:r>
              <a:rPr lang="ru-RU"/>
              <a:t>		|	ДополнительныеНачисления.Подразделение КАК Подразделение</a:t>
            </a:r>
          </a:p>
          <a:p>
            <a:r>
              <a:rPr lang="ru-RU"/>
              <a:t>		|ПОМЕСТИТЬ втДопНачисления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РегистрРасчета.ДополнительныеНачисления КАК ДополнительныеНачисления</a:t>
            </a:r>
          </a:p>
          <a:p>
            <a:r>
              <a:rPr lang="ru-RU"/>
              <a:t>		|ГДЕ</a:t>
            </a:r>
          </a:p>
          <a:p>
            <a:r>
              <a:rPr lang="ru-RU"/>
              <a:t>		|	ДополнительныеНачисления.Регистратор = &amp;Регистратор</a:t>
            </a:r>
          </a:p>
          <a:p>
            <a:r>
              <a:rPr lang="ru-RU"/>
              <a:t>		|	И ДополнительныеНачисления.Активность</a:t>
            </a:r>
          </a:p>
          <a:p>
            <a:r>
              <a:rPr lang="ru-RU"/>
              <a:t>		|</a:t>
            </a:r>
          </a:p>
          <a:p>
            <a:r>
              <a:rPr lang="ru-RU"/>
              <a:t>		|ИНДЕКСИРОВАТЬ ПО</a:t>
            </a:r>
          </a:p>
          <a:p>
            <a:r>
              <a:rPr lang="ru-RU"/>
              <a:t>		|	Подразделение</a:t>
            </a:r>
          </a:p>
          <a:p>
            <a:r>
              <a:rPr lang="ru-RU"/>
              <a:t>		|;</a:t>
            </a:r>
          </a:p>
          <a:p>
            <a:r>
              <a:rPr lang="ru-RU"/>
              <a:t>		|</a:t>
            </a:r>
          </a:p>
          <a:p>
            <a:r>
              <a:rPr lang="ru-RU"/>
              <a:t>		|////////////////////////////////////////////////////////////////////////////////</a:t>
            </a:r>
          </a:p>
          <a:p>
            <a:r>
              <a:rPr lang="ru-RU"/>
              <a:t>		|ВЫБРАТЬ</a:t>
            </a:r>
          </a:p>
          <a:p>
            <a:r>
              <a:rPr lang="ru-RU"/>
              <a:t>		|	втДопНачисления.НомерСтроки КАК НомерСтроки,</a:t>
            </a:r>
          </a:p>
          <a:p>
            <a:r>
              <a:rPr lang="ru-RU"/>
              <a:t>		|	ЕСТЬNULL(УправленческийОборотыДтКт.СуммаОборот, 0) КАК СуммаПродажЗаПрошлыйМесяц</a:t>
            </a:r>
          </a:p>
          <a:p>
            <a:r>
              <a:rPr lang="ru-RU"/>
              <a:t>		|ИЗ</a:t>
            </a:r>
          </a:p>
          <a:p>
            <a:r>
              <a:rPr lang="ru-RU"/>
              <a:t>		|	втДопНачисления КАК втДопНачисления</a:t>
            </a:r>
          </a:p>
          <a:p>
            <a:r>
              <a:rPr lang="ru-RU"/>
              <a:t>		|		ЛЕВОЕ СОЕДИНЕНИЕ РегистрБухгалтерии.Управленческий.ОборотыДтКт(</a:t>
            </a:r>
          </a:p>
          <a:p>
            <a:r>
              <a:rPr lang="ru-RU"/>
              <a:t>		|				&amp;НачалоПрошлогоМесяца,</a:t>
            </a:r>
          </a:p>
          <a:p>
            <a:r>
              <a:rPr lang="ru-RU"/>
              <a:t>		|				&amp;КонецПрошлогоМесяца,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СчетДт = &amp;СчетПокупатели,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СчетКт = &amp;СчетПрибылиУбытки,</a:t>
            </a:r>
          </a:p>
          <a:p>
            <a:r>
              <a:rPr lang="ru-RU"/>
              <a:t>		|				&amp;ВидСубконтоПодразделения,</a:t>
            </a:r>
          </a:p>
          <a:p>
            <a:r>
              <a:rPr lang="ru-RU"/>
              <a:t>		|				СубконтоКт1 В</a:t>
            </a:r>
          </a:p>
          <a:p>
            <a:r>
              <a:rPr lang="ru-RU"/>
              <a:t>		|					(ВЫБРАТЬ</a:t>
            </a:r>
          </a:p>
          <a:p>
            <a:r>
              <a:rPr lang="ru-RU"/>
              <a:t>		|						втДопНачисления.Подразделение КАК Подразделение</a:t>
            </a:r>
          </a:p>
          <a:p>
            <a:r>
              <a:rPr lang="ru-RU"/>
              <a:t>		|					ИЗ</a:t>
            </a:r>
          </a:p>
          <a:p>
            <a:r>
              <a:rPr lang="ru-RU"/>
              <a:t>		|						втДопНачисления КАК втДопНачисления)) КАК УправленческийОборотыДтКт</a:t>
            </a:r>
          </a:p>
          <a:p>
            <a:r>
              <a:rPr lang="ru-RU"/>
              <a:t>		|		ПО втДопНачисления.Подразделение = УправленческийОборотыДтКт.СубконтоКт1";</a:t>
            </a:r>
          </a:p>
          <a:p>
            <a:endParaRPr lang="ru-RU"/>
          </a:p>
          <a:p>
            <a:r>
              <a:rPr lang="ru-RU"/>
              <a:t>	Запрос.УстановитьПараметр("ВидСубконтоПодразделения", ПланыВидовХарактеристик.ВидыСубконто.Подразделения);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Запрос.УстановитьПараметр("НачалоПрошлогоМесяца", ДобавитьМесяц(ПериодРегистрации, -1));</a:t>
            </a:r>
          </a:p>
          <a:p>
            <a:r>
              <a:rPr lang="ru-RU"/>
              <a:t>	Запрос.УстановитьПараметр("КонецПрошлогоМесяца",  ПериодРегистрации - 1);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Запрос.УстановитьПараметр("СчетПокупатели", ПланыСчетов.Управленческий.Покупатели);</a:t>
            </a:r>
          </a:p>
          <a:p>
            <a:r>
              <a:rPr lang="ru-RU"/>
              <a:t>	Запрос.УстановитьПараметр("СчетПрибылиУбытки", ПланыСчетов.Управленческий.ПрибылиУбытки);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Движения.ДополнительныеНачисления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</a:t>
            </a:r>
          </a:p>
          <a:p>
            <a:r>
              <a:rPr lang="ru-RU"/>
              <a:t>			Движение.Результат = Выборка.СуммаПродажЗаПрошлыйМесяц * Движение.Параметр / 100;</a:t>
            </a:r>
          </a:p>
          <a:p>
            <a:r>
              <a:rPr lang="ru-RU"/>
              <a:t>			</a:t>
            </a:r>
          </a:p>
          <a:p>
            <a:r>
              <a:rPr lang="ru-RU"/>
              <a:t>			ЗаполнитьЗначенияСвойств(Движение, Выборка);</a:t>
            </a:r>
          </a:p>
          <a:p>
            <a:r>
              <a:rPr lang="ru-RU"/>
              <a:t>			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Движения.ДополнительныеНачисления.Записать();</a:t>
            </a:r>
          </a:p>
          <a:p>
            <a:r>
              <a:rPr lang="ru-RU"/>
              <a:t>	</a:t>
            </a:r>
          </a:p>
          <a:p>
            <a:r>
              <a:rPr lang="ru-RU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  	</a:t>
            </a:r>
          </a:p>
          <a:p>
            <a:r>
              <a:rPr lang="ru-RU" dirty="0" err="1"/>
              <a:t>КонецПроцедуры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112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71055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Количество), Виды Номенклатур (Комплектующая, Стеллаж), </a:t>
            </a:r>
            <a:r>
              <a:rPr lang="ru-RU" dirty="0" err="1"/>
              <a:t>рс</a:t>
            </a:r>
            <a:r>
              <a:rPr lang="ru-RU" dirty="0"/>
              <a:t> Состав Стеллажей (Комплектующая | Стеллаж, Количество), Справочник </a:t>
            </a:r>
            <a:r>
              <a:rPr lang="ru-RU" dirty="0" err="1"/>
              <a:t>ДопЗначенияХарактеристик</a:t>
            </a:r>
            <a:r>
              <a:rPr lang="ru-RU" dirty="0"/>
              <a:t> (Владелец План видов характеристик - характеристики объектов), План видов характеристик характеристики объектов (Предопределенное - Страна),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(Стеллаж, Характеристика | Значение), Флаги ОУ БУ в Расходной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</a:t>
            </a:r>
          </a:p>
          <a:p>
            <a:r>
              <a:rPr lang="ru-RU" dirty="0"/>
              <a:t>Код расходной: проверить на флаг оу, пишем запрос (получаем 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документа, соединяем </a:t>
            </a:r>
            <a:r>
              <a:rPr lang="ru-RU" dirty="0" err="1"/>
              <a:t>тч</a:t>
            </a:r>
            <a:r>
              <a:rPr lang="ru-RU" dirty="0"/>
              <a:t> документа с </a:t>
            </a:r>
            <a:r>
              <a:rPr lang="ru-RU" dirty="0" err="1"/>
              <a:t>рс</a:t>
            </a:r>
            <a:r>
              <a:rPr lang="ru-RU" dirty="0"/>
              <a:t> составы стеллажей по номенклатуре, далее два пакетных запроса, в первом отбираем записи где 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NULL, то есть не определен состав </a:t>
            </a:r>
            <a:r>
              <a:rPr lang="ru-RU" dirty="0" err="1"/>
              <a:t>стелажа</a:t>
            </a:r>
            <a:r>
              <a:rPr lang="ru-RU" dirty="0"/>
              <a:t>, во втором группируем ранее полученные данные), выполняем пакет запросов, если первый пакет не пустой, то Не определен состав </a:t>
            </a:r>
            <a:r>
              <a:rPr lang="ru-RU" dirty="0" err="1"/>
              <a:t>стелажа</a:t>
            </a:r>
            <a:r>
              <a:rPr lang="ru-RU" dirty="0"/>
              <a:t> для номенклатур из этого пакета - отказ, потом из второго пакета заполняем движения, возводим флаг, блокируем для изменения и записываем движения, далее проверяем возникновение отрицательных остатков (запрос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складу и </a:t>
            </a:r>
            <a:r>
              <a:rPr lang="ru-RU" dirty="0" err="1"/>
              <a:t>номенлклатуре</a:t>
            </a:r>
            <a:r>
              <a:rPr lang="ru-RU" dirty="0"/>
              <a:t> в </a:t>
            </a:r>
            <a:r>
              <a:rPr lang="ru-RU" dirty="0" err="1"/>
              <a:t>вт</a:t>
            </a:r>
            <a:r>
              <a:rPr lang="ru-RU" dirty="0"/>
              <a:t> соединяем с составом стеллажей для получения представления где 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0), если результат не пустой - отказ и проходим по выборке и выводим сообщения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</a:t>
            </a:r>
            <a:r>
              <a:rPr lang="ru-RU" dirty="0"/>
              <a:t> </a:t>
            </a:r>
            <a:r>
              <a:rPr lang="ru-RU" dirty="0" err="1"/>
              <a:t>помещяем</a:t>
            </a:r>
            <a:r>
              <a:rPr lang="ru-RU" dirty="0"/>
              <a:t> в вт1,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СоставСтеллажей</a:t>
            </a:r>
            <a:r>
              <a:rPr lang="ru-RU" dirty="0"/>
              <a:t> перемножаем со справочником склады </a:t>
            </a:r>
            <a:r>
              <a:rPr lang="ru-RU" dirty="0" err="1"/>
              <a:t>помещяем</a:t>
            </a:r>
            <a:r>
              <a:rPr lang="ru-RU" dirty="0"/>
              <a:t> в вт2, вт2 левым соединением по номенклатуре и складу с вт1 и всё это помещаем в вт3, группируем вт3 и помещаем в вт4, вт4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по стеллажу и характеристике = страна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субконто - 3 (Номенклатура, Партии, Склады), признак учета субконто суммовой (для суммы в </a:t>
            </a:r>
            <a:r>
              <a:rPr lang="ru-RU" dirty="0" err="1"/>
              <a:t>рб</a:t>
            </a:r>
            <a:r>
              <a:rPr lang="ru-RU" dirty="0"/>
              <a:t>), счет товары (количественный | Номенклатура (Суммовой), Склады, Партии (Суммовой)),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УчетнаяПолитика</a:t>
            </a:r>
            <a:endParaRPr lang="ru-RU" dirty="0"/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 (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/>
              <a:t>Код расходной: проверить на флаг </a:t>
            </a:r>
            <a:r>
              <a:rPr lang="ru-RU" dirty="0" err="1"/>
              <a:t>бу</a:t>
            </a:r>
            <a:r>
              <a:rPr lang="ru-RU" dirty="0"/>
              <a:t>, получить метод списания себестоимости, очистить движения, заблокировать регистр </a:t>
            </a:r>
            <a:r>
              <a:rPr lang="ru-RU" dirty="0" err="1"/>
              <a:t>бу</a:t>
            </a:r>
            <a:r>
              <a:rPr lang="ru-RU" dirty="0"/>
              <a:t> по счету товары и номенклатуре, написать запрос (сгруппировать </a:t>
            </a:r>
            <a:r>
              <a:rPr lang="ru-RU" dirty="0" err="1"/>
              <a:t>тч</a:t>
            </a:r>
            <a:r>
              <a:rPr lang="ru-RU" dirty="0"/>
              <a:t>, </a:t>
            </a:r>
            <a:r>
              <a:rPr lang="ru-RU" dirty="0" err="1"/>
              <a:t>тч</a:t>
            </a:r>
            <a:r>
              <a:rPr lang="ru-RU" dirty="0"/>
              <a:t> левым соединить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ПоСкладамИПартиям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 и склад из документа) по номенклатуре, который соединен внутренним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) по Номенклатуре и Партии, всё это упорядочить по моменту времени партии и итоги по номенклатуре), в зависимости от метода списания поменять порядок в запросе, в верхней выборке проверить остаток и инициализировать </a:t>
            </a:r>
            <a:r>
              <a:rPr lang="ru-RU" dirty="0" err="1"/>
              <a:t>ОсталосьСписать</a:t>
            </a:r>
            <a:r>
              <a:rPr lang="ru-RU" dirty="0"/>
              <a:t>, в нижней выборке считать себестоимость и делать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товары, а потом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остатки по счету товары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убрать подразделения, Автомобили,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(Автомобиль, Дата | Дней, </a:t>
            </a:r>
            <a:r>
              <a:rPr lang="ru-RU" dirty="0" err="1"/>
              <a:t>ДнейПятидневки</a:t>
            </a:r>
            <a:r>
              <a:rPr lang="ru-RU" dirty="0"/>
              <a:t>), план видов расчетов Основные начисления есть период, есть база от основных и дополнительных (отпуск (база и </a:t>
            </a:r>
            <a:r>
              <a:rPr lang="ru-RU" dirty="0" err="1"/>
              <a:t>ведущии</a:t>
            </a:r>
            <a:r>
              <a:rPr lang="ru-RU" dirty="0"/>
              <a:t> - отпуск, фиксированная сумма, надбавка)), лан видов расчетов Дополнительные начисления нет периода, есть база от основных и дополнительных (Надбавка, фиксированная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 | Результат | Автомобиль ...), Перерасчет по сотруднику,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 | Результат | Автомобиль ...), Перерасчет по сотруднику, </a:t>
            </a:r>
            <a:r>
              <a:rPr lang="ru-RU" dirty="0" err="1"/>
              <a:t>рс</a:t>
            </a:r>
            <a:r>
              <a:rPr lang="ru-RU" dirty="0"/>
              <a:t> Показатели расчета зарплаты (</a:t>
            </a:r>
            <a:r>
              <a:rPr lang="ru-RU" dirty="0" err="1"/>
              <a:t>ФиксированнаяСумма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), документ </a:t>
            </a:r>
            <a:r>
              <a:rPr lang="ru-RU" dirty="0" err="1"/>
              <a:t>ПолучениеОплатОтПассажиров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обороты (Сотрудник | Сумма)</a:t>
            </a:r>
          </a:p>
          <a:p>
            <a:r>
              <a:rPr lang="ru-RU" dirty="0"/>
              <a:t>Код </a:t>
            </a:r>
            <a:r>
              <a:rPr lang="ru-RU" dirty="0" err="1"/>
              <a:t>ПолучениеОплатОтПассажиров</a:t>
            </a:r>
            <a:r>
              <a:rPr lang="ru-RU" dirty="0"/>
              <a:t>: возвести флаг, сделать движение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Код Набора Записей </a:t>
            </a:r>
            <a:r>
              <a:rPr lang="ru-RU" dirty="0" err="1"/>
              <a:t>ОплатыПассажиров</a:t>
            </a:r>
            <a:r>
              <a:rPr lang="ru-RU" dirty="0"/>
              <a:t>: при записи сделать запрос (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по регистратору в вт1,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внутренним соединением с вт1 по сотруднику, периоду и виду расчета поместить в вт2, вт2 левым соединить с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ДополнительныеНачисления.ПоСотруднику</a:t>
            </a:r>
            <a:r>
              <a:rPr lang="ru-RU" dirty="0"/>
              <a:t> по сотруднику, </a:t>
            </a:r>
            <a:r>
              <a:rPr lang="ru-RU" dirty="0" err="1"/>
              <a:t>ОбъектПерерасчета</a:t>
            </a:r>
            <a:r>
              <a:rPr lang="ru-RU" dirty="0"/>
              <a:t> и </a:t>
            </a:r>
            <a:r>
              <a:rPr lang="ru-RU" dirty="0" err="1"/>
              <a:t>ВидуРасчета</a:t>
            </a:r>
            <a:r>
              <a:rPr lang="ru-RU" dirty="0"/>
              <a:t> где 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NULL), из полученной выборки создавать набор записей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ДополнительныеНачисления.Перерасчеты.ПоСотруднику</a:t>
            </a:r>
            <a:r>
              <a:rPr lang="ru-RU" dirty="0"/>
              <a:t> с отбором по </a:t>
            </a:r>
            <a:r>
              <a:rPr lang="ru-RU" dirty="0" err="1"/>
              <a:t>Выборка.ОбъектПерерасчета</a:t>
            </a:r>
            <a:r>
              <a:rPr lang="ru-RU" dirty="0"/>
              <a:t> и заполнять из выборки и записывать с параметром ложь</a:t>
            </a:r>
          </a:p>
          <a:p>
            <a:r>
              <a:rPr lang="ru-RU" dirty="0"/>
              <a:t>Код Начисления Зарплаты: инициализировать период регистрации , </a:t>
            </a:r>
            <a:r>
              <a:rPr lang="ru-RU" dirty="0" err="1"/>
              <a:t>НачалоБазовогоПериода</a:t>
            </a:r>
            <a:r>
              <a:rPr lang="ru-RU" dirty="0"/>
              <a:t> и </a:t>
            </a:r>
            <a:r>
              <a:rPr lang="ru-RU" dirty="0" err="1"/>
              <a:t>КонецБазовогоПериода</a:t>
            </a:r>
            <a:r>
              <a:rPr lang="ru-RU" dirty="0"/>
              <a:t>, возвести флаг для </a:t>
            </a:r>
            <a:r>
              <a:rPr lang="ru-RU" dirty="0" err="1"/>
              <a:t>ОсновныеНачисления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возвести флаг для </a:t>
            </a:r>
            <a:r>
              <a:rPr lang="ru-RU" dirty="0" err="1"/>
              <a:t>ДополнительныеНачисления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записать движения и перейти к расчету, написать запрос (данные графика </a:t>
            </a:r>
            <a:r>
              <a:rPr lang="ru-RU" dirty="0" err="1"/>
              <a:t>ОсновныеНачисления</a:t>
            </a:r>
            <a:r>
              <a:rPr lang="ru-RU" dirty="0"/>
              <a:t>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ОсновныеНачисленияБазаДополнительныеНачисления</a:t>
            </a:r>
            <a:r>
              <a:rPr lang="ru-RU" dirty="0"/>
              <a:t> по номеру строки), пройтись по таблице движений </a:t>
            </a:r>
            <a:r>
              <a:rPr lang="ru-RU" dirty="0" err="1"/>
              <a:t>ОсновныеНачисления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 без пересчета, далее написать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ОплатыПассажиров.Обороты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ПоказателиРасчетаЗарплаты</a:t>
            </a:r>
            <a:r>
              <a:rPr lang="ru-RU" dirty="0"/>
              <a:t>), пройтись по таблице движений </a:t>
            </a:r>
            <a:r>
              <a:rPr lang="ru-RU" dirty="0" err="1"/>
              <a:t>ДополнительныеНачисления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</a:t>
            </a:r>
          </a:p>
          <a:p>
            <a:r>
              <a:rPr lang="ru-RU" dirty="0"/>
              <a:t>Отчет: объединить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УФ: справочник </a:t>
            </a:r>
            <a:r>
              <a:rPr lang="ru-RU" dirty="0" err="1"/>
              <a:t>ТипыЦен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(Номенклатура, </a:t>
            </a:r>
            <a:r>
              <a:rPr lang="ru-RU" dirty="0" err="1"/>
              <a:t>ТипЦены</a:t>
            </a:r>
            <a:r>
              <a:rPr lang="ru-RU" dirty="0"/>
              <a:t> | Цена), Тип цены в расходной, </a:t>
            </a:r>
            <a:r>
              <a:rPr lang="ru-RU" dirty="0" err="1"/>
              <a:t>ФормаВыбораРасширенная</a:t>
            </a:r>
            <a:r>
              <a:rPr lang="ru-RU" dirty="0"/>
              <a:t> в справочники номенклатуры с динамическим списком (Справочник номенклатура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и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), на </a:t>
            </a:r>
            <a:r>
              <a:rPr lang="ru-RU" dirty="0" err="1"/>
              <a:t>ФормаВыбораРасширенная</a:t>
            </a:r>
            <a:r>
              <a:rPr lang="ru-RU" dirty="0"/>
              <a:t> при создании на сервере заполнять параметры запроса (Склад и Тип Цены), при выборе значение отключать стандартную обработку, брать номенклатуру и цены и оповещать о выборе, на форме расходной при начале выбора номенклатуры отключать стандартную обработку открывать </a:t>
            </a:r>
            <a:r>
              <a:rPr lang="ru-RU" dirty="0" err="1"/>
              <a:t>ФормаВыбораРасширенная</a:t>
            </a:r>
            <a:r>
              <a:rPr lang="ru-RU" dirty="0"/>
              <a:t> с параметрами Склад и Тип Цены, а при обработки выбора заполнять полученные данные и </a:t>
            </a:r>
            <a:r>
              <a:rPr lang="ru-RU" dirty="0" err="1"/>
              <a:t>рассчитвать</a:t>
            </a:r>
            <a:r>
              <a:rPr lang="ru-RU" dirty="0"/>
              <a:t> сумму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39273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</a:t>
            </a:r>
            <a:r>
              <a:rPr lang="ru-RU" dirty="0" err="1"/>
              <a:t>СкладОУ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374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ОУ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СоставСтелажей.Комплектующая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СоставСтелажей.Количество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втТЧТовары.Количество</a:t>
            </a:r>
            <a:endParaRPr lang="ru-RU" dirty="0"/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СоставСтелажей.Стеллаж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втКомплектующие.Количество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</a:t>
            </a:r>
            <a:r>
              <a:rPr lang="ru-RU" dirty="0" err="1"/>
              <a:t>стелажа</a:t>
            </a:r>
            <a:r>
              <a:rPr lang="ru-RU" dirty="0"/>
              <a:t>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СоставСтелажей.Стеллаж.Представление</a:t>
            </a:r>
            <a:r>
              <a:rPr lang="ru-RU" dirty="0"/>
              <a:t> КАК </a:t>
            </a:r>
            <a:r>
              <a:rPr lang="ru-RU" dirty="0" err="1"/>
              <a:t>СтеллажПредставление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втКомплектующие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 = NULL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(входит в состав стеллажа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435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ОстаткиНоменклатурыОстатки.Номенклатура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КоличествоОстаток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РегистрНакопления.ОстаткиНоменклатуры.Остатки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Склады.Ссылка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Справочник.Склады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ВЫРАЗИТЬ(ЕСТЬNULL(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- 0.5, 0) КАК ЧИСЛО(10, 0))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втОстаткиДеталей.Номенклатура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СГРУППИРОВАТЬ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&gt; 0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Стеллаж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ЗначенияХарактеристикСтеллажей.Значение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Страна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РегистрСведений.ЗначенияХарактеристикСтеллажей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ЗначенияХарактеристикСтеллажей.Стеллаж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ЗначенияХарактеристикСтеллажей.Характеристика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ЗНАЧЕНИЕ(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ПланВидовХарактеристик.ХарактеристикиОбъектов.Страна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376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 КАК </a:t>
            </a:r>
            <a:r>
              <a:rPr lang="ru-RU" dirty="0" err="1"/>
              <a:t>СкладБУ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Выборка.СкладБУ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БУ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Определение текущего метода списания себестоимости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</a:t>
            </a:r>
            <a:r>
              <a:rPr lang="ru-RU" dirty="0" err="1"/>
              <a:t>МоментВремени</a:t>
            </a:r>
            <a:r>
              <a:rPr lang="ru-RU" dirty="0"/>
              <a:t>()).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МетодСписания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 (СТАРАЯ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по счету Товары и списку номенклатур табличной части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УправленческийОстаткиПоПартиям.Субконто2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КАК </a:t>
            </a:r>
            <a:r>
              <a:rPr lang="ru-RU" dirty="0" err="1"/>
              <a:t>КоличествоВДокументе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УправленческийОстаткиПоСкладамИПартиям.КоличествоОстаток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ВЫРАЗИТЬ(УправленческийОстаткиПоПартиям.Субконто2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r>
              <a:rPr lang="ru-RU" dirty="0"/>
              <a:t> КАК </a:t>
            </a:r>
            <a:r>
              <a:rPr lang="ru-RU" dirty="0" err="1"/>
              <a:t>МоментВремениПартии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&amp;</a:t>
            </a:r>
            <a:r>
              <a:rPr lang="ru-RU" dirty="0" err="1"/>
              <a:t>СубконтоСкладыПартии</a:t>
            </a:r>
            <a:r>
              <a:rPr lang="ru-RU" dirty="0"/>
              <a:t>,</a:t>
            </a:r>
          </a:p>
          <a:p>
            <a:r>
              <a:rPr lang="ru-RU" dirty="0"/>
              <a:t>	|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</a:t>
            </a:r>
          </a:p>
          <a:p>
            <a:r>
              <a:rPr lang="ru-RU" dirty="0"/>
              <a:t>	|					И Субконто2 = &amp;Склад) КАК </a:t>
            </a:r>
            <a:r>
              <a:rPr lang="ru-RU" dirty="0" err="1"/>
              <a:t>УправленческийОстаткиПоСкладамИПартиям</a:t>
            </a:r>
            <a:endParaRPr lang="ru-RU" dirty="0"/>
          </a:p>
          <a:p>
            <a:r>
              <a:rPr lang="ru-RU" dirty="0"/>
              <a:t>	|			ВНУТРЕННЕЕ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	&amp;</a:t>
            </a:r>
            <a:r>
              <a:rPr lang="ru-RU" dirty="0" err="1"/>
              <a:t>СубконтоПартии</a:t>
            </a:r>
            <a:r>
              <a:rPr lang="ru-RU" dirty="0"/>
              <a:t>,</a:t>
            </a:r>
          </a:p>
          <a:p>
            <a:r>
              <a:rPr lang="ru-RU" dirty="0"/>
              <a:t>	|	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|			ПО УправленческийОстаткиПоСкладамИПартиям.Субконто1 = УправленческийОстаткиПоПартиям.Субконто1</a:t>
            </a:r>
          </a:p>
          <a:p>
            <a:r>
              <a:rPr lang="ru-RU" dirty="0"/>
              <a:t>	|				И УправленческийОстаткиПоСкладамИПартиям.Субконто3 = УправленческийОстаткиПоПартиям.Субконто2</a:t>
            </a:r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УправленческийОстаткиПоСкладамИПартиям.Субконто1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МоментВремениПартии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КоличествоВДокументе</a:t>
            </a:r>
            <a:r>
              <a:rPr lang="ru-RU" dirty="0"/>
              <a:t>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Перечисления.МетодыСписания.ФИФО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ТекстЗапроса</a:t>
            </a:r>
            <a:r>
              <a:rPr lang="ru-RU" dirty="0"/>
              <a:t>, "УБЫВ", "");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ТекстЗапроса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 = Новый Массив(3);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[2]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СубконтоСкладыПартии</a:t>
            </a:r>
            <a:r>
              <a:rPr lang="ru-RU" dirty="0"/>
              <a:t>",</a:t>
            </a:r>
            <a:r>
              <a:rPr lang="ru-RU" dirty="0" err="1"/>
              <a:t>СубконтоСкладыПартии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СубконтоПартии</a:t>
            </a:r>
            <a:r>
              <a:rPr lang="ru-RU" dirty="0"/>
              <a:t>",</a:t>
            </a:r>
            <a:r>
              <a:rPr lang="ru-RU" dirty="0" err="1"/>
              <a:t>СубконтоПартии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// Контроль наличия номенклатуры</a:t>
            </a:r>
          </a:p>
          <a:p>
            <a:r>
              <a:rPr lang="ru-RU" dirty="0"/>
              <a:t>		Превышение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;</a:t>
            </a:r>
          </a:p>
          <a:p>
            <a:r>
              <a:rPr lang="ru-RU" dirty="0"/>
              <a:t>		Если Превышение &gt; 0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("Превышение остатка по номенклатуре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Превышение);						                      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 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Переменная для прерывания обхода партий после того как будет списано все количество из документа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	// Проводка отражения списания товара</a:t>
            </a:r>
          </a:p>
          <a:p>
            <a:r>
              <a:rPr lang="ru-RU" dirty="0"/>
              <a:t>			Списываем = Мин (</a:t>
            </a:r>
            <a:r>
              <a:rPr lang="ru-RU" dirty="0" err="1"/>
              <a:t>ОсталосьСписать</a:t>
            </a:r>
            <a:r>
              <a:rPr lang="ru-RU" dirty="0"/>
              <a:t>,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Проводка.КоличествоКт</a:t>
            </a:r>
            <a:r>
              <a:rPr lang="ru-RU" dirty="0"/>
              <a:t> = Списываем;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Проводка.Сумма</a:t>
            </a:r>
            <a:r>
              <a:rPr lang="ru-RU" dirty="0"/>
              <a:t> = Списываем / </a:t>
            </a:r>
            <a:r>
              <a:rPr lang="ru-RU" dirty="0" err="1"/>
              <a:t>Выборка.КоличествоОстатокПоПартии</a:t>
            </a:r>
            <a:r>
              <a:rPr lang="ru-RU" dirty="0"/>
              <a:t> * </a:t>
            </a:r>
            <a:r>
              <a:rPr lang="ru-RU" dirty="0" err="1"/>
              <a:t>Выборка.СуммаОстатокПоПартии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Списываем;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Проводка отражения продажи товара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   	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параметров динамического списка, переданных из формы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("Склад", </a:t>
            </a:r>
            <a:r>
              <a:rPr lang="ru-RU" dirty="0" err="1"/>
              <a:t>Параметры.Склад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Параметры.ТипЦены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Передача параметра структуры с данными в форму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</a:t>
            </a:r>
            <a:r>
              <a:rPr lang="ru-RU" dirty="0"/>
              <a:t> = Новый Структура();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("Номенклатура", Значение);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("Цена", </a:t>
            </a:r>
            <a:r>
              <a:rPr lang="ru-RU" dirty="0" err="1"/>
              <a:t>ТекущаяСтрока.Цена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</a:t>
            </a:r>
            <a:r>
              <a:rPr lang="ru-RU" dirty="0" err="1"/>
              <a:t>СтруктураДанных</a:t>
            </a:r>
            <a:r>
              <a:rPr lang="ru-RU" dirty="0"/>
              <a:t>); // Приведет к вызову процедуры </a:t>
            </a:r>
            <a:r>
              <a:rPr lang="ru-RU" dirty="0" err="1"/>
              <a:t>ОбработкаВыбора</a:t>
            </a:r>
            <a:r>
              <a:rPr lang="ru-RU" dirty="0"/>
              <a:t> для таблицы </a:t>
            </a:r>
            <a:r>
              <a:rPr lang="ru-RU" dirty="0" err="1"/>
              <a:t>СписокНоменклатуры</a:t>
            </a:r>
            <a:r>
              <a:rPr lang="ru-RU" dirty="0"/>
              <a:t> вызвавшей формы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5636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СписокНоменклатурыНоменклатураНачалоВыбора</a:t>
            </a:r>
            <a:r>
              <a:rPr lang="ru-RU" dirty="0"/>
              <a:t>(Элемент, </a:t>
            </a:r>
            <a:r>
              <a:rPr lang="ru-RU" dirty="0" err="1"/>
              <a:t>ДанныеВыбора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дополнительной формы выбора номенклатуры, через параметры передаются Склад и Тип цены из документа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("Склад", </a:t>
            </a:r>
            <a:r>
              <a:rPr lang="ru-RU" dirty="0" err="1"/>
              <a:t>Объект.Склад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Объект.ТипЦены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Справочник.Номенклатура.Форма.ФормаВыбораРасширенная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Обработка выбранной в дополнительной форме номенклатуры (перенос номенклатуры и цены)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, 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ОбработкаТабличнойЧасти.РассчитатьСуммуВСтроке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73177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</a:t>
            </a:r>
            <a:r>
              <a:rPr lang="ru-RU" dirty="0" err="1"/>
              <a:t>рс</a:t>
            </a:r>
            <a:r>
              <a:rPr lang="ru-RU" dirty="0"/>
              <a:t> Учетная Политика,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Партия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), </a:t>
            </a:r>
            <a:r>
              <a:rPr lang="ru-RU" dirty="0" err="1"/>
              <a:t>рн</a:t>
            </a:r>
            <a:r>
              <a:rPr lang="ru-RU" dirty="0"/>
              <a:t> Продажи оборотный (Номенклатура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,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СуммаВДолларах</a:t>
            </a:r>
            <a:r>
              <a:rPr lang="ru-RU" dirty="0"/>
              <a:t>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заполнить движения </a:t>
            </a:r>
          </a:p>
          <a:p>
            <a:r>
              <a:rPr lang="ru-RU" dirty="0"/>
              <a:t>Код расходной: получить метод списания себестоимости, очистить движения,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</a:t>
            </a:r>
            <a:r>
              <a:rPr lang="ru-RU" dirty="0" err="1"/>
              <a:t>схлопнутую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ОстаткиНоменклатуры</a:t>
            </a:r>
            <a:r>
              <a:rPr lang="ru-RU" dirty="0"/>
              <a:t>, упорядочить по моменту времени партии и итоги по номенклатуре), изменить порядок в запросе в зависимости от метода списания, в верхней выборке инициализировать </a:t>
            </a:r>
            <a:r>
              <a:rPr lang="ru-RU" dirty="0" err="1"/>
              <a:t>СебестоимостьВРубляхИтого</a:t>
            </a:r>
            <a:r>
              <a:rPr lang="ru-RU" dirty="0"/>
              <a:t> И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, проверить остатки, заполнить переменную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движение и уменьшаем </a:t>
            </a:r>
            <a:r>
              <a:rPr lang="ru-RU" dirty="0" err="1"/>
              <a:t>КоличествоСписать,а</a:t>
            </a:r>
            <a:r>
              <a:rPr lang="ru-RU" dirty="0"/>
              <a:t> затем в верхней выборке делаем движения в продажи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Продажи Обороты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Договоры (Владелец - Контрагенты), Субконто 3 (Договоры, Накладные, Покупатели), признак учета Валютный для ресурса </a:t>
            </a:r>
            <a:r>
              <a:rPr lang="ru-RU" dirty="0" err="1"/>
              <a:t>СуммаВЕвро</a:t>
            </a:r>
            <a:r>
              <a:rPr lang="ru-RU" dirty="0"/>
              <a:t> </a:t>
            </a:r>
            <a:r>
              <a:rPr lang="ru-RU" dirty="0" err="1"/>
              <a:t>рб</a:t>
            </a:r>
            <a:r>
              <a:rPr lang="ru-RU" dirty="0"/>
              <a:t>, счет Покупатели (Валютный | Покупатели, Договоры, Накладные), документ Приход Денег</a:t>
            </a:r>
          </a:p>
          <a:p>
            <a:r>
              <a:rPr lang="ru-RU" dirty="0"/>
              <a:t>Код расходной: возвести флаг, сделать движение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сделать запрос (</a:t>
            </a:r>
            <a:r>
              <a:rPr lang="ru-RU" dirty="0" err="1"/>
              <a:t>рб</a:t>
            </a:r>
            <a:r>
              <a:rPr lang="ru-RU" dirty="0"/>
              <a:t> Управленческий Остатки по счету товары и контрагенту, упорядочить по дате окончания договора и моменту времени накладной, итоги общие), если результат пустой - нет задолженности, в верхней выборке проверяем попытку переплатить, инициализируем сумму к погашению, в нижней выборке берем минимальную сумму,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 и уменьшаем </a:t>
            </a:r>
            <a:r>
              <a:rPr lang="ru-RU" dirty="0" err="1"/>
              <a:t>СуммаКПогашению</a:t>
            </a:r>
            <a:endParaRPr lang="ru-RU" dirty="0"/>
          </a:p>
          <a:p>
            <a:r>
              <a:rPr lang="ru-RU" dirty="0"/>
              <a:t>Отчет: Управленческий Обороты (счет - покупатели, </a:t>
            </a:r>
            <a:r>
              <a:rPr lang="ru-RU" dirty="0" err="1"/>
              <a:t>кор</a:t>
            </a:r>
            <a:r>
              <a:rPr lang="ru-RU" dirty="0"/>
              <a:t> счет - касса и </a:t>
            </a:r>
            <a:r>
              <a:rPr lang="ru-RU" dirty="0" err="1"/>
              <a:t>прибылиубытки</a:t>
            </a:r>
            <a:r>
              <a:rPr lang="ru-RU" dirty="0"/>
              <a:t>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(предопределенный - пятидневка), виды времени (предопределенные - явка, командировка), табель, </a:t>
            </a:r>
            <a:r>
              <a:rPr lang="ru-RU" dirty="0" err="1"/>
              <a:t>рн</a:t>
            </a:r>
            <a:r>
              <a:rPr lang="ru-RU" dirty="0"/>
              <a:t> Данные табеля оборотный (Сотрудник, Подразделение, </a:t>
            </a:r>
            <a:r>
              <a:rPr lang="ru-RU" dirty="0" err="1"/>
              <a:t>ВидВремени</a:t>
            </a:r>
            <a:r>
              <a:rPr lang="ru-RU" dirty="0"/>
              <a:t> | Часов), </a:t>
            </a:r>
            <a:r>
              <a:rPr lang="ru-RU" dirty="0" err="1"/>
              <a:t>рс</a:t>
            </a:r>
            <a:r>
              <a:rPr lang="ru-RU" dirty="0"/>
              <a:t> Графики работ (</a:t>
            </a:r>
            <a:r>
              <a:rPr lang="ru-RU" dirty="0" err="1"/>
              <a:t>ГрафикРабот</a:t>
            </a:r>
            <a:r>
              <a:rPr lang="ru-RU" dirty="0"/>
              <a:t>, Дата | Значение), план видов расчета Основные Начисления есть период, есть база (командировка (базовые - командировка, оклад), оклад),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 | </a:t>
            </a:r>
            <a:r>
              <a:rPr lang="ru-RU" dirty="0" err="1"/>
              <a:t>ГрафикРаботы</a:t>
            </a:r>
            <a:r>
              <a:rPr lang="ru-RU" dirty="0"/>
              <a:t>)</a:t>
            </a:r>
          </a:p>
          <a:p>
            <a:r>
              <a:rPr lang="ru-RU" dirty="0"/>
              <a:t>Код табеля: инициализируем период регистрации, возводим флаг, получаем запросом данные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</a:t>
            </a:r>
            <a:r>
              <a:rPr lang="ru-RU" dirty="0"/>
              <a:t> по периоду между </a:t>
            </a:r>
            <a:r>
              <a:rPr lang="ru-RU" dirty="0" err="1"/>
              <a:t>ПериодРегистрации</a:t>
            </a:r>
            <a:r>
              <a:rPr lang="ru-RU" dirty="0"/>
              <a:t> и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 и Графику работы Пятидневка, проходим по </a:t>
            </a:r>
            <a:r>
              <a:rPr lang="ru-RU" dirty="0" err="1"/>
              <a:t>тч</a:t>
            </a:r>
            <a:r>
              <a:rPr lang="ru-RU" dirty="0"/>
              <a:t> документа, получаем последний день месяца и проходимся по каждому дню месяца получаем реквизит, если ячейка заполнена то инициализируем 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- 1)*24*3600, если в ячейке К тогда это командировка данные из выборки иначе данные из ячейки, заполняем движения</a:t>
            </a:r>
          </a:p>
          <a:p>
            <a:r>
              <a:rPr lang="ru-RU" dirty="0"/>
              <a:t>Код начисления: инициализируем период регистрации и базовые периоды, возводим флаг, проходим по </a:t>
            </a:r>
            <a:r>
              <a:rPr lang="ru-RU" dirty="0" err="1"/>
              <a:t>тч</a:t>
            </a:r>
            <a:r>
              <a:rPr lang="ru-RU" dirty="0"/>
              <a:t> и заполняем движения, записываем движения, выполняем запрос (Основные начисления данные графика в вт1, вт1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явка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вт2, вт1 с данные табеля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Командировка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вт3, итоговый пакет запроса - вт1 левое соединение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подразделению, вт1 левое соединение с вт2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вт3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базой по номеру строки), проходим по таблице движений, ищем в выборке по номеру строки, считаем результат в зависимости от вида расчета и заполняем движения,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форма подбора в справочнике Номенклатура</a:t>
            </a:r>
          </a:p>
          <a:p>
            <a:r>
              <a:rPr lang="ru-RU" dirty="0"/>
              <a:t>Код формы подбора: </a:t>
            </a:r>
            <a:r>
              <a:rPr lang="ru-RU" dirty="0" err="1"/>
              <a:t>СписокВыборЗначения</a:t>
            </a:r>
            <a:r>
              <a:rPr lang="ru-RU" dirty="0"/>
              <a:t>(отключаем стандартную обработку и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(В цикле для каждого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(проверяем на группу, если строки с номенклатурой есть увеличиваем количество на 1, иначе добавляем строку), </a:t>
            </a:r>
            <a:r>
              <a:rPr lang="ru-RU" dirty="0" err="1"/>
              <a:t>ЗавершитьПодбор</a:t>
            </a:r>
            <a:r>
              <a:rPr lang="ru-RU" dirty="0"/>
              <a:t>(Помещаем во временное хранилище </a:t>
            </a:r>
            <a:r>
              <a:rPr lang="ru-RU" dirty="0" err="1"/>
              <a:t>тз</a:t>
            </a:r>
            <a:r>
              <a:rPr lang="ru-RU" dirty="0"/>
              <a:t> и оповещаем о выборе)</a:t>
            </a:r>
          </a:p>
          <a:p>
            <a:r>
              <a:rPr lang="ru-RU" dirty="0"/>
              <a:t>Код формы расходной: </a:t>
            </a:r>
            <a:r>
              <a:rPr lang="ru-RU" dirty="0" err="1"/>
              <a:t>ПодборТовара</a:t>
            </a:r>
            <a:r>
              <a:rPr lang="ru-RU" dirty="0"/>
              <a:t>(открыть форму подбора с владельцем </a:t>
            </a:r>
            <a:r>
              <a:rPr lang="ru-RU" dirty="0" err="1"/>
              <a:t>списокноменклатуры</a:t>
            </a:r>
            <a:r>
              <a:rPr lang="ru-RU" dirty="0"/>
              <a:t>),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),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(Получить по Адресу и загрузить)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7571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4191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783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ОстаткиНоменклатурыОстатки.СебестоимостьВРубляхОстаток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ОстаткиНоменклатурыОстатки.СебестоимостьВДолларахОстаток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СебестоимостьВДолларахОстаток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СуммаВРублях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Движение.СуммаВДолларах</a:t>
            </a:r>
            <a:r>
              <a:rPr lang="ru-RU" dirty="0"/>
              <a:t> = </a:t>
            </a:r>
            <a:r>
              <a:rPr lang="ru-RU" dirty="0" err="1"/>
              <a:t>Движение.СуммаВРублях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3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нажатии </a:t>
            </a:r>
            <a:r>
              <a:rPr lang="ru-RU" dirty="0" err="1"/>
              <a:t>Enter</a:t>
            </a:r>
            <a:r>
              <a:rPr lang="ru-RU" dirty="0"/>
              <a:t>, двойном щелчке мыши или нажатию кнопки "Выбрать"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(Значение);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(Элемент, </a:t>
            </a:r>
            <a:r>
              <a:rPr lang="ru-RU" dirty="0" err="1"/>
              <a:t>ПараметрыПеретаскивания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, Строка, Поле)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перетаскивании мышью</a:t>
            </a:r>
          </a:p>
          <a:p>
            <a:r>
              <a:rPr lang="ru-RU" dirty="0"/>
              <a:t>	Для Каждого Номенклатура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 (Номенклатура)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Номенклатура.ЭтоГруппа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Если выбранная номенклатура уже есть в табличной части, то количество увеличиваем на единицу, иначе добавляем новую строку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 ("Номенклатура", 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СтрокиСНоменклатурой</a:t>
            </a:r>
            <a:r>
              <a:rPr lang="ru-RU" dirty="0"/>
              <a:t> = </a:t>
            </a:r>
            <a:r>
              <a:rPr lang="ru-RU" dirty="0" err="1"/>
              <a:t>ОтобранныеТовары.НайтиСтроки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);</a:t>
            </a:r>
          </a:p>
          <a:p>
            <a:r>
              <a:rPr lang="ru-RU" dirty="0"/>
              <a:t>	Если </a:t>
            </a:r>
            <a:r>
              <a:rPr lang="ru-RU" dirty="0" err="1"/>
              <a:t>СтрокиСНоменклатурой.Количество</a:t>
            </a:r>
            <a:r>
              <a:rPr lang="ru-RU" dirty="0"/>
              <a:t>() &lt;&gt; 0 Тогда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</a:t>
            </a:r>
            <a:r>
              <a:rPr lang="ru-RU" dirty="0"/>
              <a:t> = </a:t>
            </a:r>
            <a:r>
              <a:rPr lang="ru-RU" dirty="0" err="1"/>
              <a:t>СтрокиСНоменклатурой</a:t>
            </a:r>
            <a:r>
              <a:rPr lang="ru-RU" dirty="0"/>
              <a:t>[0];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= 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+ 1;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ОтобранныеТовары.Добавить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НоваяСтрока.Номенклатура</a:t>
            </a:r>
            <a:r>
              <a:rPr lang="ru-RU" dirty="0"/>
              <a:t> = Номенклатура;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НоваяСтрока.Количество</a:t>
            </a:r>
            <a:r>
              <a:rPr lang="ru-RU" dirty="0"/>
              <a:t> = 1;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ЗавершитьПодбор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во временное хранилище данные таблицы </a:t>
            </a:r>
            <a:r>
              <a:rPr lang="ru-RU" dirty="0" err="1"/>
              <a:t>ОтобранныеТовары</a:t>
            </a:r>
            <a:r>
              <a:rPr lang="ru-RU" dirty="0"/>
              <a:t> и посылаем оповещение владельцу формы о выполнении выбора, </a:t>
            </a:r>
          </a:p>
          <a:p>
            <a:r>
              <a:rPr lang="ru-RU" dirty="0"/>
              <a:t>	// это оповещение будет обработано в процедуре </a:t>
            </a:r>
            <a:r>
              <a:rPr lang="ru-RU" dirty="0" err="1"/>
              <a:t>ОбработкаВыбора</a:t>
            </a:r>
            <a:r>
              <a:rPr lang="ru-RU" dirty="0"/>
              <a:t> табличной части модуля формы Расходной накладной</a:t>
            </a:r>
          </a:p>
          <a:p>
            <a:r>
              <a:rPr lang="ru-RU" dirty="0"/>
              <a:t>	Адрес = </a:t>
            </a:r>
            <a:r>
              <a:rPr lang="ru-RU" dirty="0" err="1"/>
              <a:t>АдресТаблицыВХранилище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(Адрес);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АдресТаблицыВХранилище</a:t>
            </a:r>
            <a:r>
              <a:rPr lang="ru-RU" dirty="0"/>
              <a:t>()</a:t>
            </a:r>
          </a:p>
          <a:p>
            <a:r>
              <a:rPr lang="ru-RU" dirty="0"/>
              <a:t>	Возврат </a:t>
            </a:r>
            <a:r>
              <a:rPr lang="ru-RU" dirty="0" err="1"/>
              <a:t>ПоместитьВоВременноеХранилище</a:t>
            </a:r>
            <a:r>
              <a:rPr lang="ru-RU" dirty="0"/>
              <a:t>(</a:t>
            </a:r>
            <a:r>
              <a:rPr lang="ru-RU" dirty="0" err="1"/>
              <a:t>ОтобранныеТовары.Выгрузить</a:t>
            </a:r>
            <a:r>
              <a:rPr lang="ru-RU" dirty="0"/>
              <a:t>(), </a:t>
            </a:r>
            <a:r>
              <a:rPr lang="ru-RU" dirty="0" err="1"/>
              <a:t>УникальныйИдентификатор</a:t>
            </a:r>
            <a:r>
              <a:rPr lang="ru-RU" dirty="0"/>
              <a:t>);	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1646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ПодборТовара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Справочник.Номенклатура.Форма.ФормаПодбора</a:t>
            </a:r>
            <a:r>
              <a:rPr lang="ru-RU" dirty="0"/>
              <a:t>",,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// Загружаем подобранные номенклатуры из формы подбора в табличную часть</a:t>
            </a:r>
          </a:p>
          <a:p>
            <a:r>
              <a:rPr lang="ru-RU" dirty="0"/>
              <a:t>	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(Адрес)</a:t>
            </a:r>
          </a:p>
          <a:p>
            <a:r>
              <a:rPr lang="ru-RU" dirty="0"/>
              <a:t>	</a:t>
            </a:r>
            <a:r>
              <a:rPr lang="ru-RU" dirty="0" err="1"/>
              <a:t>Объект.СписокНоменклатуры.Загрузить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(Адрес));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1571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Статьи затрат, документ Приход денег, документ Расход денег, документ Бюджет, </a:t>
            </a:r>
            <a:r>
              <a:rPr lang="ru-RU" dirty="0" err="1"/>
              <a:t>рн</a:t>
            </a:r>
            <a:r>
              <a:rPr lang="ru-RU" dirty="0"/>
              <a:t> Бюджет оборотный (Подразделение, </a:t>
            </a:r>
            <a:r>
              <a:rPr lang="ru-RU" dirty="0" err="1"/>
              <a:t>СтатьяЗатрат</a:t>
            </a:r>
            <a:r>
              <a:rPr lang="ru-RU" dirty="0"/>
              <a:t> | Сумма, </a:t>
            </a:r>
            <a:r>
              <a:rPr lang="ru-RU" dirty="0" err="1"/>
              <a:t>СуммаПревышения</a:t>
            </a:r>
            <a:r>
              <a:rPr lang="ru-RU" dirty="0"/>
              <a:t>, </a:t>
            </a:r>
            <a:r>
              <a:rPr lang="ru-RU" dirty="0" err="1"/>
              <a:t>СуммаИсполнения</a:t>
            </a:r>
            <a:r>
              <a:rPr lang="ru-RU" dirty="0"/>
              <a:t>)</a:t>
            </a:r>
          </a:p>
          <a:p>
            <a:r>
              <a:rPr lang="ru-RU" dirty="0"/>
              <a:t>Код бюджета: перед записью привести период к началу месяца. Обработка проведения - возвести флаг, пройти по </a:t>
            </a:r>
            <a:r>
              <a:rPr lang="ru-RU" dirty="0" err="1"/>
              <a:t>тч</a:t>
            </a:r>
            <a:r>
              <a:rPr lang="ru-RU" dirty="0"/>
              <a:t> и добавить движения</a:t>
            </a:r>
          </a:p>
          <a:p>
            <a:r>
              <a:rPr lang="ru-RU" dirty="0"/>
              <a:t>Код обработки проведения остальных документов (в общем модуле): добавить движение из данных объекта, возвести флаг, заблокировать и записать, сделать запрос (</a:t>
            </a:r>
            <a:r>
              <a:rPr lang="ru-RU" dirty="0" err="1"/>
              <a:t>рн</a:t>
            </a:r>
            <a:r>
              <a:rPr lang="ru-RU" dirty="0"/>
              <a:t> Бюджет Обороты по периоду, подразделению и статье затрат), получить первый элемент выборки, если </a:t>
            </a:r>
            <a:r>
              <a:rPr lang="ru-RU" dirty="0" err="1"/>
              <a:t>СуммаИсполнения</a:t>
            </a:r>
            <a:r>
              <a:rPr lang="ru-RU" dirty="0"/>
              <a:t> &gt; Сумма + </a:t>
            </a:r>
            <a:r>
              <a:rPr lang="ru-RU" dirty="0" err="1"/>
              <a:t>СуммаПревышения</a:t>
            </a:r>
            <a:r>
              <a:rPr lang="ru-RU" dirty="0"/>
              <a:t> - вывести одно сообщение, если </a:t>
            </a:r>
            <a:r>
              <a:rPr lang="ru-RU" dirty="0" err="1"/>
              <a:t>СуммаИсполнения</a:t>
            </a:r>
            <a:r>
              <a:rPr lang="ru-RU" dirty="0"/>
              <a:t> &gt; Сумма - вывести другое сообщение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Бюджет Обороты с </a:t>
            </a:r>
            <a:r>
              <a:rPr lang="ru-RU" dirty="0" err="1"/>
              <a:t>переодичностью</a:t>
            </a:r>
            <a:r>
              <a:rPr lang="ru-RU" dirty="0"/>
              <a:t> Месяц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ограничить количество в приходной и расходной, Инвентарные Номера (подчинены номенклатуре), сотрудник в расходной, субконто - 3 (Номенклатура, Инвентарные номера, Физические Лица), счет Товары (Количественный | Номенклатура, Инвентарные номера), счет </a:t>
            </a:r>
            <a:r>
              <a:rPr lang="ru-RU" dirty="0" err="1"/>
              <a:t>ПрибылиУбытки</a:t>
            </a:r>
            <a:r>
              <a:rPr lang="ru-RU" dirty="0"/>
              <a:t> (Номенклатура (только обороты), Инвентарные номера (только обороты), Физические Лица (только обороты)), </a:t>
            </a:r>
            <a:r>
              <a:rPr lang="ru-RU" dirty="0" err="1"/>
              <a:t>ДопЗначенияСвойств</a:t>
            </a:r>
            <a:r>
              <a:rPr lang="ru-RU" dirty="0"/>
              <a:t> (подчинено плану видов характеристик </a:t>
            </a:r>
            <a:r>
              <a:rPr lang="ru-RU" dirty="0" err="1"/>
              <a:t>СвойстваОбъектов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ЗначенияСвойствСотрудников</a:t>
            </a:r>
            <a:r>
              <a:rPr lang="ru-RU" dirty="0"/>
              <a:t> (Сотрудник, Свойство | Значение)</a:t>
            </a:r>
          </a:p>
          <a:p>
            <a:r>
              <a:rPr lang="ru-RU" dirty="0"/>
              <a:t>Код приходной: </a:t>
            </a:r>
            <a:r>
              <a:rPr lang="ru-RU" dirty="0" err="1"/>
              <a:t>вовзести</a:t>
            </a:r>
            <a:r>
              <a:rPr lang="ru-RU" dirty="0"/>
              <a:t> флаг, сделать проводки из </a:t>
            </a:r>
            <a:r>
              <a:rPr lang="ru-RU" dirty="0" err="1"/>
              <a:t>тч</a:t>
            </a:r>
            <a:r>
              <a:rPr lang="ru-RU" dirty="0"/>
              <a:t>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номенклатуре и инвентарным номерам,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 левым соединением с </a:t>
            </a:r>
            <a:r>
              <a:rPr lang="ru-RU" dirty="0" err="1"/>
              <a:t>рб</a:t>
            </a:r>
            <a:r>
              <a:rPr lang="ru-RU" dirty="0"/>
              <a:t> счет товары по номенклатуре и </a:t>
            </a:r>
            <a:r>
              <a:rPr lang="ru-RU" dirty="0" err="1"/>
              <a:t>инв</a:t>
            </a:r>
            <a:r>
              <a:rPr lang="ru-RU" dirty="0"/>
              <a:t> номеру), в полученной выборке проверять остаток, считать себестоимость и делать движение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 и движение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</a:t>
            </a:r>
          </a:p>
          <a:p>
            <a:r>
              <a:rPr lang="ru-RU" dirty="0"/>
              <a:t>Отчет: в справочнике </a:t>
            </a:r>
            <a:r>
              <a:rPr lang="ru-RU" dirty="0" err="1"/>
              <a:t>физ</a:t>
            </a:r>
            <a:r>
              <a:rPr lang="ru-RU" dirty="0"/>
              <a:t> лица </a:t>
            </a:r>
            <a:r>
              <a:rPr lang="ru-RU" dirty="0" err="1"/>
              <a:t>доп</a:t>
            </a:r>
            <a:r>
              <a:rPr lang="ru-RU" dirty="0"/>
              <a:t> характеристики объекта метаданных, </a:t>
            </a:r>
            <a:r>
              <a:rPr lang="ru-RU" dirty="0" err="1"/>
              <a:t>рб</a:t>
            </a:r>
            <a:r>
              <a:rPr lang="ru-RU" dirty="0"/>
              <a:t> Обороты по счету </a:t>
            </a:r>
            <a:r>
              <a:rPr lang="ru-RU" dirty="0" err="1"/>
              <a:t>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 и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константа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Графики Работы (Подразделение, Дата | Дней, Часов),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ПланСверхурочных</a:t>
            </a:r>
            <a:r>
              <a:rPr lang="ru-RU" dirty="0"/>
              <a:t> (Сотрудник, Подразделение, Дата | Часов), предопределенные валюты,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ШкалаТарифныхСтавок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</a:t>
            </a:r>
            <a:r>
              <a:rPr lang="ru-RU" dirty="0" err="1"/>
              <a:t>ТарифнаяСтавка</a:t>
            </a:r>
            <a:r>
              <a:rPr lang="ru-RU" dirty="0"/>
              <a:t>), план видов расчета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период, нет базы (</a:t>
            </a:r>
            <a:r>
              <a:rPr lang="ru-RU" dirty="0" err="1"/>
              <a:t>ОплатаПоЧасовомуТарифу</a:t>
            </a:r>
            <a:r>
              <a:rPr lang="ru-RU" dirty="0"/>
              <a:t>), план видов расчета </a:t>
            </a:r>
            <a:r>
              <a:rPr lang="ru-RU" dirty="0" err="1"/>
              <a:t>ДополнительныеНачисления</a:t>
            </a:r>
            <a:r>
              <a:rPr lang="ru-RU" dirty="0"/>
              <a:t> нет периода, есть база (Сверхурочные (база - </a:t>
            </a:r>
            <a:r>
              <a:rPr lang="ru-RU" dirty="0" err="1"/>
              <a:t>ОплатаПоЧасовомуТарифу</a:t>
            </a:r>
            <a:r>
              <a:rPr lang="ru-RU" dirty="0"/>
              <a:t> и Сверхурочные)),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</a:t>
            </a:r>
            <a:r>
              <a:rPr lang="ru-RU" dirty="0" err="1"/>
              <a:t>РезультатВДолларах</a:t>
            </a:r>
            <a:r>
              <a:rPr lang="ru-RU" dirty="0"/>
              <a:t>, </a:t>
            </a:r>
            <a:r>
              <a:rPr lang="ru-RU" dirty="0" err="1"/>
              <a:t>РезультатВЕвро</a:t>
            </a:r>
            <a:r>
              <a:rPr lang="ru-RU" dirty="0"/>
              <a:t> | ...),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(Сотрудник, Подразделение | </a:t>
            </a:r>
            <a:r>
              <a:rPr lang="ru-RU" dirty="0" err="1"/>
              <a:t>РезультатВДолларах</a:t>
            </a:r>
            <a:r>
              <a:rPr lang="ru-RU" dirty="0"/>
              <a:t>, </a:t>
            </a:r>
            <a:r>
              <a:rPr lang="ru-RU" dirty="0" err="1"/>
              <a:t>РезультатВЕвро</a:t>
            </a:r>
            <a:r>
              <a:rPr lang="ru-RU" dirty="0"/>
              <a:t> | ...)</a:t>
            </a:r>
          </a:p>
          <a:p>
            <a:r>
              <a:rPr lang="ru-RU" dirty="0"/>
              <a:t>Код начисления: инициализация периода регистрации, запрос для получения коэффициент конвертации (курсы валют срез последних по валюте доллар объединить с курсы валют срез последних по валюте евро), если курс пустой - отказ, 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, возвести флаг </a:t>
            </a:r>
            <a:r>
              <a:rPr lang="ru-RU" dirty="0" err="1"/>
              <a:t>ОсновныеНачисления</a:t>
            </a:r>
            <a:r>
              <a:rPr lang="ru-RU" dirty="0"/>
              <a:t> и заполнить движения из </a:t>
            </a:r>
            <a:r>
              <a:rPr lang="ru-RU" dirty="0" err="1"/>
              <a:t>тч</a:t>
            </a:r>
            <a:r>
              <a:rPr lang="ru-RU" dirty="0"/>
              <a:t>, возвести флаг </a:t>
            </a:r>
            <a:r>
              <a:rPr lang="ru-RU" dirty="0" err="1"/>
              <a:t>ДополнительныеНачисления</a:t>
            </a:r>
            <a:r>
              <a:rPr lang="ru-RU" dirty="0"/>
              <a:t> и заполнить движения из </a:t>
            </a:r>
            <a:r>
              <a:rPr lang="ru-RU" dirty="0" err="1"/>
              <a:t>тч</a:t>
            </a:r>
            <a:r>
              <a:rPr lang="ru-RU" dirty="0"/>
              <a:t> и для сверхурочных базу, записать движения, сделать запрос для основных начислений (</a:t>
            </a:r>
            <a:r>
              <a:rPr lang="ru-RU" dirty="0" err="1"/>
              <a:t>ОсновныеНачисления.ДанныеГрафика</a:t>
            </a:r>
            <a:r>
              <a:rPr lang="ru-RU" dirty="0"/>
              <a:t> левым соединением с шкалой тарифных ставок по подразделению и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искать в выборке по номеру строки, считать результат и заполнять движения, потом записать без пересчета, далее запрос для </a:t>
            </a:r>
            <a:r>
              <a:rPr lang="ru-RU" dirty="0" err="1"/>
              <a:t>доп</a:t>
            </a:r>
            <a:r>
              <a:rPr lang="ru-RU" dirty="0"/>
              <a:t> начислений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в вт1, сгруппированный по подразделению </a:t>
            </a:r>
            <a:r>
              <a:rPr lang="ru-RU" dirty="0" err="1"/>
              <a:t>рс</a:t>
            </a:r>
            <a:r>
              <a:rPr lang="ru-RU" dirty="0"/>
              <a:t> графики работы где подразделение в вт1 и дата между </a:t>
            </a:r>
            <a:r>
              <a:rPr lang="ru-RU" dirty="0" err="1"/>
              <a:t>нач</a:t>
            </a:r>
            <a:r>
              <a:rPr lang="ru-RU" dirty="0"/>
              <a:t> прошлого месяца и конец прошлого месяца в вт2, сгруппированный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ПланСверхурочных</a:t>
            </a:r>
            <a:r>
              <a:rPr lang="ru-RU" dirty="0"/>
              <a:t> где период в вт3, итоговый пакет запроса - вт1 левое соединение с базой </a:t>
            </a:r>
            <a:r>
              <a:rPr lang="ru-RU" dirty="0" err="1"/>
              <a:t>доп</a:t>
            </a:r>
            <a:r>
              <a:rPr lang="ru-RU" dirty="0"/>
              <a:t> начислений по номеру строки, вт1 левое соединение с вт2 по подразделению, вт1 левое соединение с вт3 по сотруднику и подразделению и константа),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, искать в выборке по номеру строки, считать результат и заполнять движения, потом записать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+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СтаршийМенеджер</a:t>
            </a:r>
            <a:r>
              <a:rPr lang="ru-RU" dirty="0"/>
              <a:t> в расходной и приходе денег, функциональная опция </a:t>
            </a:r>
            <a:r>
              <a:rPr lang="ru-RU" dirty="0" err="1"/>
              <a:t>ДоступКСтаршимМенеджерам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ДоступКСтаршимМенеджерам</a:t>
            </a:r>
            <a:r>
              <a:rPr lang="ru-RU" dirty="0"/>
              <a:t> (Пользователь | Доступ), Параметр </a:t>
            </a:r>
            <a:r>
              <a:rPr lang="ru-RU" dirty="0" err="1"/>
              <a:t>фун</a:t>
            </a:r>
            <a:r>
              <a:rPr lang="ru-RU" dirty="0"/>
              <a:t> опций Пользователь</a:t>
            </a:r>
          </a:p>
          <a:p>
            <a:r>
              <a:rPr lang="ru-RU" dirty="0"/>
              <a:t>Код форм: при создании на сервере установка параметров </a:t>
            </a:r>
            <a:r>
              <a:rPr lang="ru-RU" dirty="0" err="1"/>
              <a:t>фун</a:t>
            </a:r>
            <a:r>
              <a:rPr lang="ru-RU" dirty="0"/>
              <a:t> опций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8989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СтатьиЗатрат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Строка.СтатьяЗатрат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Строка.Сумма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Движение.СуммаПревышения</a:t>
            </a:r>
            <a:r>
              <a:rPr lang="ru-RU" dirty="0"/>
              <a:t> = </a:t>
            </a:r>
            <a:r>
              <a:rPr lang="ru-RU" dirty="0" err="1"/>
              <a:t>Строка.СуммаПревышения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702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СформироватьДвиженияПоИсполнениюБюджета</a:t>
            </a:r>
            <a:r>
              <a:rPr lang="ru-RU" dirty="0"/>
              <a:t>(Объект, Отказ) Экспорт</a:t>
            </a:r>
          </a:p>
          <a:p>
            <a:endParaRPr lang="ru-RU" dirty="0"/>
          </a:p>
          <a:p>
            <a:r>
              <a:rPr lang="ru-RU" dirty="0"/>
              <a:t>	Движения = </a:t>
            </a:r>
            <a:r>
              <a:rPr lang="ru-RU" dirty="0" err="1"/>
              <a:t>Объект.Движения</a:t>
            </a:r>
            <a:r>
              <a:rPr lang="ru-RU" dirty="0"/>
              <a:t>;</a:t>
            </a:r>
          </a:p>
          <a:p>
            <a:r>
              <a:rPr lang="ru-RU" dirty="0"/>
              <a:t>	Дата = </a:t>
            </a:r>
            <a:r>
              <a:rPr lang="ru-RU" dirty="0" err="1"/>
              <a:t>Объект.Дата</a:t>
            </a:r>
            <a:r>
              <a:rPr lang="ru-RU" dirty="0"/>
              <a:t>;</a:t>
            </a:r>
          </a:p>
          <a:p>
            <a:r>
              <a:rPr lang="ru-RU" dirty="0"/>
              <a:t>	Подразделение = </a:t>
            </a:r>
            <a:r>
              <a:rPr lang="ru-RU" dirty="0" err="1"/>
              <a:t>Объект.Подразделение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СтатьяЗатрат</a:t>
            </a:r>
            <a:r>
              <a:rPr lang="ru-RU" dirty="0"/>
              <a:t> = </a:t>
            </a:r>
            <a:r>
              <a:rPr lang="ru-RU" dirty="0" err="1"/>
              <a:t>Объект.СтатьяЗатрат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Объект.СуммаПоДокументу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Движения.Бюджет.Добавить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Движение.СтатьяЗатрат</a:t>
            </a:r>
            <a:r>
              <a:rPr lang="ru-RU" dirty="0"/>
              <a:t> = </a:t>
            </a:r>
            <a:r>
              <a:rPr lang="ru-RU" dirty="0" err="1"/>
              <a:t>СтатьяЗатрат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Движение.СуммаИсполнения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Движения.Бюджет.БлокироватьДляИзменения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БюджетОбороты.СуммаОборот</a:t>
            </a:r>
            <a:r>
              <a:rPr lang="ru-RU" dirty="0"/>
              <a:t>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БюджетОбороты.СуммаПревышенияОборот</a:t>
            </a:r>
            <a:r>
              <a:rPr lang="ru-RU" dirty="0"/>
              <a:t> КАК </a:t>
            </a:r>
            <a:r>
              <a:rPr lang="ru-RU" dirty="0" err="1"/>
              <a:t>СуммаПревышения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БюджетОбороты.СуммаИсполненияОборот</a:t>
            </a:r>
            <a:r>
              <a:rPr lang="ru-RU" dirty="0"/>
              <a:t> КАК </a:t>
            </a:r>
            <a:r>
              <a:rPr lang="ru-RU" dirty="0" err="1"/>
              <a:t>СуммаИсполнения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РегистрНакопления.Бюджет.Обороты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НачалоПериода</a:t>
            </a:r>
            <a:r>
              <a:rPr lang="ru-RU" dirty="0"/>
              <a:t>,</a:t>
            </a:r>
          </a:p>
          <a:p>
            <a:r>
              <a:rPr lang="ru-RU" dirty="0"/>
              <a:t>		|			&amp;</a:t>
            </a:r>
            <a:r>
              <a:rPr lang="ru-RU" dirty="0" err="1"/>
              <a:t>КонецПериода</a:t>
            </a:r>
            <a:r>
              <a:rPr lang="ru-RU" dirty="0"/>
              <a:t>,</a:t>
            </a:r>
          </a:p>
          <a:p>
            <a:r>
              <a:rPr lang="ru-RU" dirty="0"/>
              <a:t>		|			,</a:t>
            </a:r>
          </a:p>
          <a:p>
            <a:r>
              <a:rPr lang="ru-RU" dirty="0"/>
              <a:t>		|			Подразделение = &amp;Подразделение</a:t>
            </a:r>
          </a:p>
          <a:p>
            <a:r>
              <a:rPr lang="ru-RU" dirty="0"/>
              <a:t>		|				И </a:t>
            </a:r>
            <a:r>
              <a:rPr lang="ru-RU" dirty="0" err="1"/>
              <a:t>СтатьяЗатрат</a:t>
            </a:r>
            <a:r>
              <a:rPr lang="ru-RU" dirty="0"/>
              <a:t> = &amp;</a:t>
            </a:r>
            <a:r>
              <a:rPr lang="ru-RU" dirty="0" err="1"/>
              <a:t>СтатьяЗатрат</a:t>
            </a:r>
            <a:r>
              <a:rPr lang="ru-RU" dirty="0"/>
              <a:t>) КАК </a:t>
            </a:r>
            <a:r>
              <a:rPr lang="ru-RU" dirty="0" err="1"/>
              <a:t>БюджетОбороты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</a:t>
            </a:r>
            <a:r>
              <a:rPr lang="ru-RU" dirty="0" err="1"/>
              <a:t>КонецМесяца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Подразделение);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СтатьяЗатрат</a:t>
            </a:r>
            <a:r>
              <a:rPr lang="ru-RU" dirty="0"/>
              <a:t>", </a:t>
            </a:r>
            <a:r>
              <a:rPr lang="ru-RU" dirty="0" err="1"/>
              <a:t>СтатьяЗатрат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сверх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(</a:t>
            </a:r>
            <a:r>
              <a:rPr lang="ru-RU" dirty="0" err="1"/>
              <a:t>Выборка.Сумма</a:t>
            </a:r>
            <a:r>
              <a:rPr lang="ru-RU" dirty="0"/>
              <a:t> + </a:t>
            </a:r>
            <a:r>
              <a:rPr lang="ru-RU" dirty="0" err="1"/>
              <a:t>Выборка.СуммаПревышения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Выборка.СуммаИсполнения</a:t>
            </a:r>
            <a:r>
              <a:rPr lang="ru-RU" dirty="0"/>
              <a:t> &gt; </a:t>
            </a:r>
            <a:r>
              <a:rPr lang="ru-RU" dirty="0" err="1"/>
              <a:t>Выборка.Сумма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"Превышение над суммой запланированного бюджета в пределах допустимого на " + (</a:t>
            </a:r>
            <a:r>
              <a:rPr lang="ru-RU" dirty="0" err="1"/>
              <a:t>Выборка.СуммаИсполнения</a:t>
            </a:r>
            <a:r>
              <a:rPr lang="ru-RU" dirty="0"/>
              <a:t> - </a:t>
            </a:r>
            <a:r>
              <a:rPr lang="ru-RU" dirty="0" err="1"/>
              <a:t>Выборка.Сумма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63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ПроведениеДокументов.СформироватьДвиженияПоИсполнениюБюджета</a:t>
            </a:r>
            <a:r>
              <a:rPr lang="ru-RU" dirty="0"/>
              <a:t>(</a:t>
            </a:r>
            <a:r>
              <a:rPr lang="ru-RU" dirty="0" err="1"/>
              <a:t>ЭтотОбъект</a:t>
            </a:r>
            <a:r>
              <a:rPr lang="ru-RU" dirty="0"/>
              <a:t>, Отказ);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636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873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85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, "</a:t>
            </a:r>
            <a:r>
              <a:rPr lang="ru-RU" dirty="0" err="1"/>
              <a:t>ИнвентарныйНомер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УправленческийОстатки.Субконто2";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Выборка.ИнвентарныйНомерПредставление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ПланыВидовХарактеристик.ВидыСубконто.ФизическиеЛица</a:t>
            </a:r>
            <a:r>
              <a:rPr lang="ru-RU" dirty="0"/>
              <a:t>] = Сотрудник;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669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 = 1;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2905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получаем коэффициент конвертации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Т.КурсДоллара</a:t>
            </a:r>
            <a:r>
              <a:rPr lang="ru-RU" dirty="0"/>
              <a:t>), 0)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ЕСТЬNULL(СУММА(</a:t>
            </a:r>
            <a:r>
              <a:rPr lang="ru-RU" dirty="0" err="1"/>
              <a:t>Т.КурсЕвро</a:t>
            </a:r>
            <a:r>
              <a:rPr lang="ru-RU" dirty="0"/>
              <a:t>), 0)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(ВЫБРАТЬ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 КАК </a:t>
            </a:r>
            <a:r>
              <a:rPr lang="ru-RU" dirty="0" err="1"/>
              <a:t>КурсДоллара</a:t>
            </a:r>
            <a:r>
              <a:rPr lang="ru-RU" dirty="0"/>
              <a:t>,</a:t>
            </a:r>
          </a:p>
          <a:p>
            <a:r>
              <a:rPr lang="ru-RU" dirty="0"/>
              <a:t>		|		0 КАК </a:t>
            </a:r>
            <a:r>
              <a:rPr lang="ru-RU" dirty="0" err="1"/>
              <a:t>КурсЕвро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Справочник.Валюты.ДолларСША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</a:t>
            </a:r>
          </a:p>
          <a:p>
            <a:r>
              <a:rPr lang="ru-RU" dirty="0"/>
              <a:t>		|	ОБЪЕДИНИТЬ ВСЕ</a:t>
            </a:r>
          </a:p>
          <a:p>
            <a:r>
              <a:rPr lang="ru-RU" dirty="0"/>
              <a:t>		|	</a:t>
            </a:r>
          </a:p>
          <a:p>
            <a:r>
              <a:rPr lang="ru-RU" dirty="0"/>
              <a:t>		|	ВЫБРАТЬ</a:t>
            </a:r>
          </a:p>
          <a:p>
            <a:r>
              <a:rPr lang="ru-RU" dirty="0"/>
              <a:t>		|		0,</a:t>
            </a:r>
          </a:p>
          <a:p>
            <a:r>
              <a:rPr lang="ru-RU" dirty="0"/>
              <a:t>		|		</a:t>
            </a:r>
            <a:r>
              <a:rPr lang="ru-RU" dirty="0" err="1"/>
              <a:t>КурсыВалютСрезПоследних.Курс</a:t>
            </a:r>
            <a:endParaRPr lang="ru-RU" dirty="0"/>
          </a:p>
          <a:p>
            <a:r>
              <a:rPr lang="ru-RU" dirty="0"/>
              <a:t>		|	ИЗ</a:t>
            </a:r>
          </a:p>
          <a:p>
            <a:r>
              <a:rPr lang="ru-RU" dirty="0"/>
              <a:t>		|		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Валюта = ЗНАЧЕНИЕ(</a:t>
            </a:r>
            <a:r>
              <a:rPr lang="ru-RU" dirty="0" err="1"/>
              <a:t>Справочник.Валюты.Евро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r>
              <a:rPr lang="ru-RU" dirty="0"/>
              <a:t>) КАК 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Выборка.КурсДоллара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доллара";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Выборка.КурсЕвро</a:t>
            </a:r>
            <a:r>
              <a:rPr lang="ru-RU" dirty="0"/>
              <a:t>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задан курс евро";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КоэффициентКонвертации</a:t>
            </a:r>
            <a:r>
              <a:rPr lang="ru-RU" dirty="0"/>
              <a:t> = </a:t>
            </a:r>
            <a:r>
              <a:rPr lang="ru-RU" dirty="0" err="1"/>
              <a:t>Выборка.КурсДоллара</a:t>
            </a:r>
            <a:r>
              <a:rPr lang="ru-RU" dirty="0"/>
              <a:t> / </a:t>
            </a:r>
            <a:r>
              <a:rPr lang="ru-RU" dirty="0" err="1"/>
              <a:t>Выборка.КурсЕвро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КонецПериодаРегистрации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КонецПрошлогоМесяца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НачалоПрошлогоМесяца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  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КонецПрошлогоМесяца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ШкалаТарифныхСтавок.ТарифнаяСтавка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РегистрСведений.ШкалаТарифныхСтавок</a:t>
            </a:r>
            <a:r>
              <a:rPr lang="ru-RU" dirty="0"/>
              <a:t> КАК </a:t>
            </a:r>
            <a:r>
              <a:rPr lang="ru-RU" dirty="0" err="1"/>
              <a:t>ШкалаТарифныхСтавок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ШкалаТарифныхСтавок.Подразделение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&gt; </a:t>
            </a:r>
            <a:r>
              <a:rPr lang="ru-RU" dirty="0" err="1"/>
              <a:t>ШкалаТарифныхСтавок.ЧасовОт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 &lt;= </a:t>
            </a:r>
            <a:r>
              <a:rPr lang="ru-RU" dirty="0" err="1"/>
              <a:t>ШкалаТарифныхСтавок.ЧасовДо</a:t>
            </a:r>
            <a:r>
              <a:rPr lang="ru-RU" dirty="0"/>
              <a:t>";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Массив();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ТарифнаяСтавка</a:t>
            </a:r>
            <a:r>
              <a:rPr lang="ru-RU" dirty="0"/>
              <a:t>");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ГрафикиРаботы.Часов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r>
              <a:rPr lang="ru-RU" dirty="0"/>
              <a:t> В</a:t>
            </a:r>
          </a:p>
          <a:p>
            <a:r>
              <a:rPr lang="ru-RU" dirty="0"/>
              <a:t>		|			(ВЫБРАТЬ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ИЗ</a:t>
            </a:r>
          </a:p>
          <a:p>
            <a:r>
              <a:rPr lang="ru-RU" dirty="0"/>
              <a:t>		|			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r>
              <a:rPr lang="ru-RU" dirty="0"/>
              <a:t>)</a:t>
            </a:r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НачалоПрошлогоМесяца</a:t>
            </a:r>
            <a:r>
              <a:rPr lang="ru-RU" dirty="0"/>
              <a:t> И &amp;</a:t>
            </a:r>
            <a:r>
              <a:rPr lang="ru-RU" dirty="0" err="1"/>
              <a:t>КонецПрошлогоМесяца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ГрафикиРаботы.Подразделение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СУММА(</a:t>
            </a:r>
            <a:r>
              <a:rPr lang="ru-RU" dirty="0" err="1"/>
              <a:t>ПланСверхурочных.Часов</a:t>
            </a:r>
            <a:r>
              <a:rPr lang="ru-RU" dirty="0"/>
              <a:t>) КАК Часов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РегистрСведений.ПланСверхурочных</a:t>
            </a:r>
            <a:r>
              <a:rPr lang="ru-RU" dirty="0"/>
              <a:t> КАК </a:t>
            </a:r>
            <a:r>
              <a:rPr lang="ru-RU" dirty="0" err="1"/>
              <a:t>ПланСверхурочных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ПланСверхурочных.Дата</a:t>
            </a:r>
            <a:r>
              <a:rPr lang="ru-RU" dirty="0"/>
              <a:t> МЕЖДУ &amp;</a:t>
            </a:r>
            <a:r>
              <a:rPr lang="ru-RU" dirty="0" err="1"/>
              <a:t>ПериодРегистрации</a:t>
            </a:r>
            <a:r>
              <a:rPr lang="ru-RU" dirty="0"/>
              <a:t> И &amp;</a:t>
            </a:r>
            <a:r>
              <a:rPr lang="ru-RU" dirty="0" err="1"/>
              <a:t>КонецПериодаРегистрации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ПланСверхурочных.Сотрудник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ЕСТЬNULL(ДополнительныеНачисленияБазаОсновныеНачисления.РезультатВДолларахБаза,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втДопДанныеГрафика.Часов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ПроцентОплатыСверхурочныхЧасов.Значение</a:t>
            </a:r>
            <a:r>
              <a:rPr lang="ru-RU" dirty="0"/>
              <a:t> КАК </a:t>
            </a:r>
            <a:r>
              <a:rPr lang="ru-RU" dirty="0" err="1"/>
              <a:t>ПроцентОплаты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втПланСверхурочных.Часов</a:t>
            </a:r>
            <a:r>
              <a:rPr lang="ru-RU" dirty="0"/>
              <a:t>, 0) КАК </a:t>
            </a:r>
            <a:r>
              <a:rPr lang="ru-RU" dirty="0" err="1"/>
              <a:t>СверхурочныхЧасов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втОсновнаяТаблица</a:t>
            </a:r>
            <a:r>
              <a:rPr lang="ru-RU" dirty="0"/>
              <a:t> КАК </a:t>
            </a:r>
            <a:r>
              <a:rPr lang="ru-RU" dirty="0" err="1"/>
              <a:t>втОсновнаяТаблица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втОсновнаяТаблица.НомерСтроки</a:t>
            </a:r>
            <a:r>
              <a:rPr lang="ru-RU" dirty="0"/>
              <a:t> = </a:t>
            </a:r>
            <a:r>
              <a:rPr lang="ru-RU" dirty="0" err="1"/>
              <a:t>ДополнительныеНачисленияБазаОсновныеНачисления.НомерСтроки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втДопДанныеГрафика</a:t>
            </a:r>
            <a:r>
              <a:rPr lang="ru-RU" dirty="0"/>
              <a:t> КАК </a:t>
            </a:r>
            <a:r>
              <a:rPr lang="ru-RU" dirty="0" err="1"/>
              <a:t>втДопДанныеГрафика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втДопДанныеГрафика.Подразделение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втПланСверхурочных</a:t>
            </a:r>
            <a:r>
              <a:rPr lang="ru-RU" dirty="0"/>
              <a:t> КАК </a:t>
            </a:r>
            <a:r>
              <a:rPr lang="ru-RU" dirty="0" err="1"/>
              <a:t>втПланСверхурочных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втОсновнаяТаблица.Сотрудник</a:t>
            </a:r>
            <a:r>
              <a:rPr lang="ru-RU" dirty="0"/>
              <a:t> = </a:t>
            </a:r>
            <a:r>
              <a:rPr lang="ru-RU" dirty="0" err="1"/>
              <a:t>втПланСверхурочных.Сотрудник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втОсновнаяТаблица.Подразделение</a:t>
            </a:r>
            <a:r>
              <a:rPr lang="ru-RU" dirty="0"/>
              <a:t> = </a:t>
            </a:r>
            <a:r>
              <a:rPr lang="ru-RU" dirty="0" err="1"/>
              <a:t>втПланСверхурочных.Подразделение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Константа.ПроцентОплатыСверхурочныхЧасов</a:t>
            </a:r>
            <a:r>
              <a:rPr lang="ru-RU" dirty="0"/>
              <a:t> КАК </a:t>
            </a:r>
            <a:r>
              <a:rPr lang="ru-RU" dirty="0" err="1"/>
              <a:t>ПроцентОплатыСверхурочныхЧасов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НачалоПрошлогоМесяца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КонецПрошлогоМесяца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КонецПериодаРегистрации</a:t>
            </a:r>
            <a:r>
              <a:rPr lang="ru-RU" dirty="0"/>
              <a:t>",</a:t>
            </a:r>
            <a:r>
              <a:rPr lang="ru-RU" dirty="0" err="1"/>
              <a:t>КонецПериодаРегистрации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ПланыВидовРасчета.ДополнительныеНачисления.Сверхурочные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   </a:t>
            </a:r>
            <a:r>
              <a:rPr lang="ru-RU" dirty="0" err="1"/>
              <a:t>Выборка.СверхурочныхЧасов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 * </a:t>
            </a:r>
            <a:r>
              <a:rPr lang="ru-RU" dirty="0" err="1"/>
              <a:t>Выборка.ПроцентОплаты</a:t>
            </a:r>
            <a:r>
              <a:rPr lang="ru-RU" dirty="0"/>
              <a:t> / 100,</a:t>
            </a:r>
          </a:p>
          <a:p>
            <a:r>
              <a:rPr lang="ru-RU" dirty="0"/>
              <a:t>			  0);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Движение.РезультатВЕвро</a:t>
            </a:r>
            <a:r>
              <a:rPr lang="ru-RU" dirty="0"/>
              <a:t> = </a:t>
            </a:r>
            <a:r>
              <a:rPr lang="ru-RU" dirty="0" err="1"/>
              <a:t>Движение.РезультатВДолларах</a:t>
            </a:r>
            <a:r>
              <a:rPr lang="ru-RU" dirty="0"/>
              <a:t> * </a:t>
            </a:r>
            <a:r>
              <a:rPr lang="ru-RU" dirty="0" err="1"/>
              <a:t>КоэффициентКонвертации</a:t>
            </a:r>
            <a:r>
              <a:rPr lang="ru-RU" dirty="0"/>
              <a:t>;  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СверхурочныхЧасов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, </a:t>
            </a:r>
            <a:r>
              <a:rPr lang="ru-RU" dirty="0" err="1"/>
              <a:t>ПроцентОплаты</a:t>
            </a:r>
            <a:r>
              <a:rPr lang="ru-RU" dirty="0"/>
              <a:t>");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124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СвойстваНоменклатуры</a:t>
            </a:r>
            <a:r>
              <a:rPr lang="ru-RU" dirty="0"/>
              <a:t> (подчинен Номенклатуре),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Свойство | Количество, Себестоимость), </a:t>
            </a:r>
            <a:r>
              <a:rPr lang="ru-RU" dirty="0" err="1"/>
              <a:t>ДополнительныеЗначенияХарактеристик</a:t>
            </a:r>
            <a:r>
              <a:rPr lang="ru-RU" dirty="0"/>
              <a:t> (подчинен плану видов характеристик </a:t>
            </a:r>
            <a:r>
              <a:rPr lang="ru-RU" dirty="0" err="1"/>
              <a:t>ХарактеристикиОбъектов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ЗначенияХарактеристикСвойств</a:t>
            </a:r>
            <a:r>
              <a:rPr lang="ru-RU" dirty="0"/>
              <a:t> (Свойство, Характеристика | Значение)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добавить движения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по номенклатуре и свойству,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Свойству), пройтись по выборке, проверить остаток, считать себестоимость и заполнять движения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ОстаткиНоменклатуры.ОстаткиИОбороты</a:t>
            </a:r>
            <a:r>
              <a:rPr lang="ru-RU" dirty="0"/>
              <a:t> </a:t>
            </a:r>
            <a:r>
              <a:rPr lang="ru-RU" dirty="0" err="1"/>
              <a:t>внутренее</a:t>
            </a:r>
            <a:r>
              <a:rPr lang="ru-RU" dirty="0"/>
              <a:t> соединение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ЗначенияХарактеристикСвойств</a:t>
            </a:r>
            <a:r>
              <a:rPr lang="ru-RU" dirty="0"/>
              <a:t> по свойству где характеристика и сгруппировать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Агенты, Субконто - 2 (Агенты, Номенклатура, Склады), признак учета - валютный для ресурса </a:t>
            </a:r>
            <a:r>
              <a:rPr lang="ru-RU" dirty="0" err="1"/>
              <a:t>СуммаВал</a:t>
            </a:r>
            <a:r>
              <a:rPr lang="ru-RU" dirty="0"/>
              <a:t> в </a:t>
            </a:r>
            <a:r>
              <a:rPr lang="ru-RU" dirty="0" err="1"/>
              <a:t>рб</a:t>
            </a:r>
            <a:r>
              <a:rPr lang="ru-RU" dirty="0"/>
              <a:t>, счет товары (Количественный | Номенклатура, Склады), счет Агенты (Валютный | Агенты)</a:t>
            </a:r>
          </a:p>
          <a:p>
            <a:r>
              <a:rPr lang="ru-RU" dirty="0"/>
              <a:t>Код общего модуля: запрос для получения валюты для агента</a:t>
            </a:r>
          </a:p>
          <a:p>
            <a:r>
              <a:rPr lang="ru-RU" dirty="0"/>
              <a:t>Код справочника Агенты: перед записью получить старую валюту и сравнить с устанавливаемой, если это не первая установка и валюты отличаются, тогда отказ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товары, складу и номенклатуре, сделать запрос (сгруппированную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счету товары, складу из </a:t>
            </a:r>
            <a:r>
              <a:rPr lang="ru-RU" dirty="0" err="1"/>
              <a:t>дкоумента</a:t>
            </a:r>
            <a:r>
              <a:rPr lang="ru-RU" dirty="0"/>
              <a:t> и номенклатуре), до выборки инициализировать переменную </a:t>
            </a:r>
            <a:r>
              <a:rPr lang="ru-RU" dirty="0" err="1"/>
              <a:t>СебестоимостьИтого</a:t>
            </a:r>
            <a:r>
              <a:rPr lang="ru-RU" dirty="0"/>
              <a:t>, в выборке проверять Остаток, считать </a:t>
            </a:r>
            <a:r>
              <a:rPr lang="ru-RU" dirty="0" err="1"/>
              <a:t>себестоимось</a:t>
            </a:r>
            <a:r>
              <a:rPr lang="ru-RU" dirty="0"/>
              <a:t> и делать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 и увеличивать </a:t>
            </a:r>
            <a:r>
              <a:rPr lang="ru-RU" dirty="0" err="1"/>
              <a:t>СебестоимостьИтого</a:t>
            </a:r>
            <a:r>
              <a:rPr lang="ru-RU" dirty="0"/>
              <a:t>, за выборкой сделать продажную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, Если заполнен Агент, то получаем валюту агента, затем её курс на дату документа, считаем сумму вознаграждения в рублях и валюте и делаем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Агенты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Остатки по счету Агенты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ГрафикиРаботы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</a:t>
            </a:r>
            <a:r>
              <a:rPr lang="ru-RU" dirty="0" err="1"/>
              <a:t>ГрафикРаботы</a:t>
            </a:r>
            <a:r>
              <a:rPr lang="ru-RU" dirty="0"/>
              <a:t>, Дата | Часов, Дней), В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переименовать Оклад в </a:t>
            </a:r>
            <a:r>
              <a:rPr lang="ru-RU" dirty="0" err="1"/>
              <a:t>ТарифнуюСтавку</a:t>
            </a:r>
            <a:r>
              <a:rPr lang="ru-RU" dirty="0"/>
              <a:t>, план видов расчета </a:t>
            </a:r>
            <a:r>
              <a:rPr lang="ru-RU" dirty="0" err="1"/>
              <a:t>ОсновныеНачисления</a:t>
            </a:r>
            <a:r>
              <a:rPr lang="ru-RU" dirty="0"/>
              <a:t> есть период, есть база (Больничный (база - оклад), Оклад (Вытесняющий - больничный)),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Результат, </a:t>
            </a:r>
            <a:r>
              <a:rPr lang="ru-RU" dirty="0" err="1"/>
              <a:t>РабочихДней</a:t>
            </a:r>
            <a:r>
              <a:rPr lang="ru-RU" dirty="0"/>
              <a:t> | </a:t>
            </a:r>
            <a:r>
              <a:rPr lang="ru-RU" dirty="0" err="1"/>
              <a:t>ГрафикРаботы</a:t>
            </a:r>
            <a:r>
              <a:rPr lang="ru-RU" dirty="0"/>
              <a:t>, ...)</a:t>
            </a:r>
          </a:p>
          <a:p>
            <a:r>
              <a:rPr lang="ru-RU" dirty="0"/>
              <a:t>Код начисления: Запрос для формирования рабочего набора записей (</a:t>
            </a:r>
            <a:r>
              <a:rPr lang="ru-RU" dirty="0" err="1"/>
              <a:t>тч</a:t>
            </a:r>
            <a:r>
              <a:rPr lang="ru-RU" dirty="0"/>
              <a:t> документа с окладами в вт1, вт1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- первый пакет, </a:t>
            </a:r>
            <a:r>
              <a:rPr lang="ru-RU" dirty="0" err="1"/>
              <a:t>тч</a:t>
            </a:r>
            <a:r>
              <a:rPr lang="ru-RU" dirty="0"/>
              <a:t> документа с больничными и </a:t>
            </a:r>
            <a:r>
              <a:rPr lang="ru-RU" dirty="0" err="1"/>
              <a:t>почсчетом</a:t>
            </a:r>
            <a:r>
              <a:rPr lang="ru-RU" dirty="0"/>
              <a:t> количества месяцев - второй пакет), Обход результата запроса по Окладу, заполнение движений в регистре, Обход результата запроса по Больничному, заполнение движений в регистре (Разбиваем заданный период больничного по месяцам, при этом для каждого записи в качестве начала периода действия устанавливаем начало месяца, в качестве конца - конец месяца, переопределяем только начало периода действия для первой строки и конец периода действия для последней строки), получаем таблицу дополнений и заполняем движения </a:t>
            </a:r>
            <a:r>
              <a:rPr lang="ru-RU" dirty="0" err="1"/>
              <a:t>сторно</a:t>
            </a:r>
            <a:r>
              <a:rPr lang="ru-RU" dirty="0"/>
              <a:t>, </a:t>
            </a:r>
            <a:r>
              <a:rPr lang="ru-RU" dirty="0" err="1"/>
              <a:t>записывам</a:t>
            </a:r>
            <a:r>
              <a:rPr lang="ru-RU" dirty="0"/>
              <a:t> подготовленные движения, переходим к расчету оклада, делаем запрос (данные графика по регистратору и виду расчета оклад), проходим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ищем в выборке по номеру строки считаем результат и заполняем движения, записываем движения без пересчета, переходим к расчету больничного, делаем запрос (</a:t>
            </a:r>
            <a:r>
              <a:rPr lang="ru-RU" dirty="0" err="1"/>
              <a:t>БазаОсновныеНачисления</a:t>
            </a:r>
            <a:r>
              <a:rPr lang="ru-RU" dirty="0"/>
              <a:t> по регистратору и виду расчета больничный), проходим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, ищем в выборке по номеру строки считаем результат и заполняем движения, записываем движения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по виду расчета больничный и периоду между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реквизит Фото с типом </a:t>
            </a:r>
            <a:r>
              <a:rPr lang="ru-RU" dirty="0" err="1"/>
              <a:t>ХранилищеЗначений</a:t>
            </a:r>
            <a:r>
              <a:rPr lang="ru-RU" dirty="0"/>
              <a:t>, На форме строковый реквизит </a:t>
            </a:r>
            <a:r>
              <a:rPr lang="ru-RU" dirty="0" err="1"/>
              <a:t>СсылкаНаФото</a:t>
            </a:r>
            <a:r>
              <a:rPr lang="ru-RU" dirty="0"/>
              <a:t> и кнопка для Загрузки</a:t>
            </a:r>
          </a:p>
          <a:p>
            <a:r>
              <a:rPr lang="ru-RU" dirty="0"/>
              <a:t>Код формы: при создании на сервере В переменную </a:t>
            </a:r>
            <a:r>
              <a:rPr lang="ru-RU" dirty="0" err="1"/>
              <a:t>СсылкаНаФото</a:t>
            </a:r>
            <a:r>
              <a:rPr lang="ru-RU" dirty="0"/>
              <a:t> помещаем ссылку на реквизит с изображением, при нажатии на кнопку загрузить начинаем помещение файла, после выполняется обработка в которой помещаем в реквизит адрес во временном хранилище на выбранное изображение, перед записью  Если в реквизит </a:t>
            </a:r>
            <a:r>
              <a:rPr lang="ru-RU" dirty="0" err="1"/>
              <a:t>СсылкаНаФото</a:t>
            </a:r>
            <a:r>
              <a:rPr lang="ru-RU"/>
              <a:t> был ранее помещен адрес на картинку, то извлекаем картинку и сохраняем в реквизите Фото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8090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0116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("Свойство", "Свойство");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контроль остатков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РасходнаяНакладнаяСписокНоменклатуры.Свойство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Свойство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втТЧТовары.Свойство.Представление</a:t>
            </a:r>
            <a:r>
              <a:rPr lang="ru-RU" dirty="0"/>
              <a:t> КАК </a:t>
            </a:r>
            <a:r>
              <a:rPr lang="ru-RU" dirty="0" err="1"/>
              <a:t>СвойствоПредставление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(Номенклатура, Свойство)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втТЧТовары.Свойство</a:t>
            </a:r>
            <a:r>
              <a:rPr lang="ru-RU" dirty="0"/>
              <a:t> КАК Свойство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втТЧТовары.Свойство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ОстаткиНоменклатурыОстатки.Свойство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со свойством " + </a:t>
            </a:r>
            <a:r>
              <a:rPr lang="ru-RU" dirty="0" err="1"/>
              <a:t>Выборка.СвойствоПредставление</a:t>
            </a:r>
            <a:r>
              <a:rPr lang="ru-RU" dirty="0"/>
              <a:t> +</a:t>
            </a:r>
          </a:p>
          <a:p>
            <a:r>
              <a:rPr lang="ru-RU" dirty="0"/>
              <a:t>			" в количестве " + (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Выборка.Количество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Движение.Свойство</a:t>
            </a:r>
            <a:r>
              <a:rPr lang="ru-RU" dirty="0"/>
              <a:t> = </a:t>
            </a:r>
            <a:r>
              <a:rPr lang="ru-RU" dirty="0" err="1"/>
              <a:t>Выборка.Свойство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719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41303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Склад);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?(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,</a:t>
            </a:r>
          </a:p>
          <a:p>
            <a:r>
              <a:rPr lang="ru-RU" dirty="0"/>
              <a:t>						   </a:t>
            </a:r>
            <a:r>
              <a:rPr lang="ru-RU" dirty="0" err="1"/>
              <a:t>Выборка.СуммаОстаток</a:t>
            </a:r>
            <a:r>
              <a:rPr lang="ru-RU" dirty="0"/>
              <a:t> / </a:t>
            </a:r>
            <a:r>
              <a:rPr lang="ru-RU" dirty="0" err="1"/>
              <a:t>Выборка.КоличествоОстаток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);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						   </a:t>
            </a:r>
          </a:p>
          <a:p>
            <a:r>
              <a:rPr lang="ru-RU" dirty="0"/>
              <a:t>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агентское вознаграждение</a:t>
            </a:r>
          </a:p>
          <a:p>
            <a:r>
              <a:rPr lang="ru-RU" dirty="0"/>
              <a:t>	Если Не </a:t>
            </a:r>
            <a:r>
              <a:rPr lang="ru-RU" dirty="0" err="1"/>
              <a:t>Агент.Пустая</a:t>
            </a:r>
            <a:r>
              <a:rPr lang="ru-RU" dirty="0"/>
              <a:t>() Тогда		</a:t>
            </a:r>
          </a:p>
          <a:p>
            <a:r>
              <a:rPr lang="ru-RU" dirty="0"/>
              <a:t>		Валюта = </a:t>
            </a:r>
            <a:r>
              <a:rPr lang="ru-RU" dirty="0" err="1"/>
              <a:t>ОбщегоНазначения.ВалютаАгента</a:t>
            </a:r>
            <a:r>
              <a:rPr lang="ru-RU" dirty="0"/>
              <a:t>(Агент);</a:t>
            </a:r>
          </a:p>
          <a:p>
            <a:r>
              <a:rPr lang="ru-RU" dirty="0"/>
              <a:t>	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Валюта)).Курс;</a:t>
            </a:r>
          </a:p>
          <a:p>
            <a:r>
              <a:rPr lang="ru-RU" dirty="0"/>
              <a:t>		Если Валюта &lt;&gt; </a:t>
            </a:r>
            <a:r>
              <a:rPr lang="ru-RU" dirty="0" err="1"/>
              <a:t>Справочники.Валюты.РоссийскийРубль</a:t>
            </a:r>
            <a:r>
              <a:rPr lang="ru-RU" dirty="0"/>
              <a:t> И Курс = 0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курс валюты агента";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(0.2*(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), 2);</a:t>
            </a:r>
          </a:p>
          <a:p>
            <a:r>
              <a:rPr lang="ru-RU" dirty="0"/>
              <a:t>		</a:t>
            </a:r>
            <a:r>
              <a:rPr lang="ru-RU" dirty="0" err="1"/>
              <a:t>СуммаВознагражденияВВалюте</a:t>
            </a:r>
            <a:r>
              <a:rPr lang="ru-RU" dirty="0"/>
              <a:t> = 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СуммаВознаграждения</a:t>
            </a:r>
            <a:r>
              <a:rPr lang="ru-RU" dirty="0"/>
              <a:t> / Курс, 2);</a:t>
            </a:r>
          </a:p>
          <a:p>
            <a:r>
              <a:rPr lang="ru-RU" dirty="0"/>
              <a:t>		Если </a:t>
            </a:r>
            <a:r>
              <a:rPr lang="ru-RU" dirty="0" err="1"/>
              <a:t>СуммаВознаграждения</a:t>
            </a:r>
            <a:r>
              <a:rPr lang="ru-RU" dirty="0"/>
              <a:t> &gt; 0 И </a:t>
            </a:r>
            <a:r>
              <a:rPr lang="ru-RU" dirty="0" err="1"/>
              <a:t>СуммаВознагражденияВВалюте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ПланыСчетов.Управленческий.Агенты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ПланыВидовХарактеристик.ВидыСубконто.Агенты</a:t>
            </a:r>
            <a:r>
              <a:rPr lang="ru-RU" dirty="0"/>
              <a:t>] = Агент;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Движение.СуммаВалКт</a:t>
            </a:r>
            <a:r>
              <a:rPr lang="ru-RU" dirty="0"/>
              <a:t> = </a:t>
            </a:r>
            <a:r>
              <a:rPr lang="ru-RU" dirty="0" err="1"/>
              <a:t>СуммаВознагражденияВВалюте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СуммаВознаграждения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99402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430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04.11.2024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5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7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3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8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8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2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1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6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9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2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5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9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5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1.png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6.png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1.png"/><Relationship Id="rId4" Type="http://schemas.openxmlformats.org/officeDocument/2006/relationships/image" Target="../media/image620.png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9.png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9.png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8.png"/><Relationship Id="rId4" Type="http://schemas.openxmlformats.org/officeDocument/2006/relationships/image" Target="../media/image657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1.png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6.png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1.png"/><Relationship Id="rId4" Type="http://schemas.openxmlformats.org/officeDocument/2006/relationships/image" Target="../media/image670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4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7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2.png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5.png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1.pn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7.png"/><Relationship Id="rId4" Type="http://schemas.openxmlformats.org/officeDocument/2006/relationships/image" Target="../media/image696.png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3.pn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7.png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1.png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8.png"/><Relationship Id="rId4" Type="http://schemas.openxmlformats.org/officeDocument/2006/relationships/image" Target="../media/image727.png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30.png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7.png"/><Relationship Id="rId4" Type="http://schemas.openxmlformats.org/officeDocument/2006/relationships/image" Target="../media/image736.pn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2.png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6.png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4.png"/><Relationship Id="rId4" Type="http://schemas.openxmlformats.org/officeDocument/2006/relationships/image" Target="../media/image763.png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image" Target="../media/image768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2.png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7.png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image" Target="../media/image7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6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1.png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6.png"/><Relationship Id="rId5" Type="http://schemas.openxmlformats.org/officeDocument/2006/relationships/image" Target="../media/image805.png"/><Relationship Id="rId4" Type="http://schemas.openxmlformats.org/officeDocument/2006/relationships/image" Target="../media/image804.png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image" Target="../media/image809.png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3.pn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8.png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1.png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1.png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image" Target="../media/image832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1.png"/><Relationship Id="rId4" Type="http://schemas.openxmlformats.org/officeDocument/2006/relationships/image" Target="../media/image850.png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4.png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8.png"/><Relationship Id="rId4" Type="http://schemas.openxmlformats.org/officeDocument/2006/relationships/image" Target="../media/image857.png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7.png"/><Relationship Id="rId4" Type="http://schemas.openxmlformats.org/officeDocument/2006/relationships/image" Target="../media/image866.png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7" Type="http://schemas.openxmlformats.org/officeDocument/2006/relationships/image" Target="../media/image883.png"/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2.png"/><Relationship Id="rId5" Type="http://schemas.openxmlformats.org/officeDocument/2006/relationships/image" Target="../media/image881.png"/><Relationship Id="rId4" Type="http://schemas.openxmlformats.org/officeDocument/2006/relationships/image" Target="../media/image880.png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85.png"/><Relationship Id="rId7" Type="http://schemas.openxmlformats.org/officeDocument/2006/relationships/image" Target="../media/image8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8.png"/><Relationship Id="rId5" Type="http://schemas.openxmlformats.org/officeDocument/2006/relationships/image" Target="../media/image887.png"/><Relationship Id="rId4" Type="http://schemas.openxmlformats.org/officeDocument/2006/relationships/image" Target="../media/image886.png"/><Relationship Id="rId9" Type="http://schemas.openxmlformats.org/officeDocument/2006/relationships/image" Target="../media/image891.png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7.png"/><Relationship Id="rId2" Type="http://schemas.openxmlformats.org/officeDocument/2006/relationships/image" Target="../media/image8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8.png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2.png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6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2" Type="http://schemas.openxmlformats.org/officeDocument/2006/relationships/image" Target="../media/image907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png"/><Relationship Id="rId2" Type="http://schemas.openxmlformats.org/officeDocument/2006/relationships/image" Target="../media/image9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8.png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2.png"/><Relationship Id="rId4" Type="http://schemas.openxmlformats.org/officeDocument/2006/relationships/image" Target="../media/image921.png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image" Target="../media/image923.png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7.png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3.png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png"/><Relationship Id="rId2" Type="http://schemas.openxmlformats.org/officeDocument/2006/relationships/image" Target="../media/image9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5.png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image" Target="../media/image947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1.png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image" Target="../media/image952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7.png"/><Relationship Id="rId4" Type="http://schemas.openxmlformats.org/officeDocument/2006/relationships/image" Target="../media/image9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8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png"/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5.png"/><Relationship Id="rId5" Type="http://schemas.openxmlformats.org/officeDocument/2006/relationships/image" Target="../media/image964.png"/><Relationship Id="rId4" Type="http://schemas.openxmlformats.org/officeDocument/2006/relationships/image" Target="../media/image963.png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7.png"/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9.png"/><Relationship Id="rId4" Type="http://schemas.openxmlformats.org/officeDocument/2006/relationships/image" Target="../media/image968.png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3.png"/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4.png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6.png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9.png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3.png"/><Relationship Id="rId4" Type="http://schemas.openxmlformats.org/officeDocument/2006/relationships/image" Target="../media/image982.png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png"/><Relationship Id="rId2" Type="http://schemas.openxmlformats.org/officeDocument/2006/relationships/image" Target="../media/image9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7.png"/><Relationship Id="rId4" Type="http://schemas.openxmlformats.org/officeDocument/2006/relationships/image" Target="../media/image9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8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2" Type="http://schemas.openxmlformats.org/officeDocument/2006/relationships/image" Target="../media/image992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4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image" Target="../media/image995.png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2.png"/><Relationship Id="rId4" Type="http://schemas.openxmlformats.org/officeDocument/2006/relationships/image" Target="../media/image1001.png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3.png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5.png"/><Relationship Id="rId2" Type="http://schemas.openxmlformats.org/officeDocument/2006/relationships/image" Target="../media/image1004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7.png"/><Relationship Id="rId2" Type="http://schemas.openxmlformats.org/officeDocument/2006/relationships/image" Target="../media/image1006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9.png"/><Relationship Id="rId2" Type="http://schemas.openxmlformats.org/officeDocument/2006/relationships/image" Target="../media/image1008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2.png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image" Target="../media/image1013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6.png"/><Relationship Id="rId2" Type="http://schemas.openxmlformats.org/officeDocument/2006/relationships/image" Target="../media/image1015.png"/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8.png"/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1.png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image" Target="../media/image10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4.png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image" Target="../media/image1026.png"/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image" Target="../media/image1028.png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2.png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3.png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6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image" Target="../media/image1038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4.png"/><Relationship Id="rId4" Type="http://schemas.openxmlformats.org/officeDocument/2006/relationships/image" Target="../media/image1043.png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5.png"/><Relationship Id="rId1" Type="http://schemas.openxmlformats.org/officeDocument/2006/relationships/slideLayout" Target="../slideLayouts/slideLayout2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7.png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9.png"/><Relationship Id="rId2" Type="http://schemas.openxmlformats.org/officeDocument/2006/relationships/image" Target="../media/image1048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2.png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image" Target="../media/image1054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image" Target="../media/image1057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1.png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2.pn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3.png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4.png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5.png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6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8.png"/><Relationship Id="rId2" Type="http://schemas.openxmlformats.org/officeDocument/2006/relationships/image" Target="../media/image10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9.png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2.png"/><Relationship Id="rId2" Type="http://schemas.openxmlformats.org/officeDocument/2006/relationships/image" Target="../media/image1071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4.png"/><Relationship Id="rId2" Type="http://schemas.openxmlformats.org/officeDocument/2006/relationships/image" Target="../media/image10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5.png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7.png"/><Relationship Id="rId2" Type="http://schemas.openxmlformats.org/officeDocument/2006/relationships/image" Target="../media/image1076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8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0.png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2.png"/><Relationship Id="rId2" Type="http://schemas.openxmlformats.org/officeDocument/2006/relationships/image" Target="../media/image1081.png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4.png"/><Relationship Id="rId2" Type="http://schemas.openxmlformats.org/officeDocument/2006/relationships/image" Target="../media/image10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6.png"/><Relationship Id="rId4" Type="http://schemas.openxmlformats.org/officeDocument/2006/relationships/image" Target="../media/image1085.png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7.png"/><Relationship Id="rId1" Type="http://schemas.openxmlformats.org/officeDocument/2006/relationships/slideLayout" Target="../slideLayouts/slideLayout2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9.png"/><Relationship Id="rId2" Type="http://schemas.openxmlformats.org/officeDocument/2006/relationships/image" Target="../media/image1088.png"/><Relationship Id="rId1" Type="http://schemas.openxmlformats.org/officeDocument/2006/relationships/slideLayout" Target="../slideLayouts/slideLayout2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3.png"/><Relationship Id="rId4" Type="http://schemas.openxmlformats.org/officeDocument/2006/relationships/image" Target="../media/image109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5.png"/><Relationship Id="rId2" Type="http://schemas.openxmlformats.org/officeDocument/2006/relationships/image" Target="../media/image10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7.png"/><Relationship Id="rId4" Type="http://schemas.openxmlformats.org/officeDocument/2006/relationships/image" Target="../media/image1096.png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9.png"/><Relationship Id="rId2" Type="http://schemas.openxmlformats.org/officeDocument/2006/relationships/image" Target="../media/image10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1.png"/><Relationship Id="rId4" Type="http://schemas.openxmlformats.org/officeDocument/2006/relationships/image" Target="../media/image1100.png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3.png"/><Relationship Id="rId2" Type="http://schemas.openxmlformats.org/officeDocument/2006/relationships/image" Target="../media/image1102.png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5.png"/><Relationship Id="rId2" Type="http://schemas.openxmlformats.org/officeDocument/2006/relationships/image" Target="../media/image1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6.png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8.png"/><Relationship Id="rId2" Type="http://schemas.openxmlformats.org/officeDocument/2006/relationships/image" Target="../media/image1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9.png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3.png"/><Relationship Id="rId2" Type="http://schemas.openxmlformats.org/officeDocument/2006/relationships/image" Target="../media/image1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4.png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6.png"/><Relationship Id="rId2" Type="http://schemas.openxmlformats.org/officeDocument/2006/relationships/image" Target="../media/image1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7.png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9.png"/><Relationship Id="rId2" Type="http://schemas.openxmlformats.org/officeDocument/2006/relationships/image" Target="../media/image1118.png"/><Relationship Id="rId1" Type="http://schemas.openxmlformats.org/officeDocument/2006/relationships/slideLayout" Target="../slideLayouts/slideLayout2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3.png"/><Relationship Id="rId4" Type="http://schemas.openxmlformats.org/officeDocument/2006/relationships/image" Target="../media/image112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image" Target="../media/image9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5.png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image" Target="../media/image1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9.png"/><Relationship Id="rId4" Type="http://schemas.openxmlformats.org/officeDocument/2006/relationships/image" Target="../media/image1128.png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1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3.png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4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6.png"/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image" Target="../media/image1137.pn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39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2.png"/><Relationship Id="rId2" Type="http://schemas.openxmlformats.org/officeDocument/2006/relationships/image" Target="../media/image1141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4.png"/><Relationship Id="rId2" Type="http://schemas.openxmlformats.org/officeDocument/2006/relationships/image" Target="../media/image1143.png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6.png"/><Relationship Id="rId2" Type="http://schemas.openxmlformats.org/officeDocument/2006/relationships/image" Target="../media/image1145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image" Target="../media/image11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9.png"/><Relationship Id="rId1" Type="http://schemas.openxmlformats.org/officeDocument/2006/relationships/slideLayout" Target="../slideLayouts/slideLayout2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2.png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5.png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image" Target="../media/image1156.png"/><Relationship Id="rId1" Type="http://schemas.openxmlformats.org/officeDocument/2006/relationships/slideLayout" Target="../slideLayouts/slideLayout2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9.png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image" Target="../media/image1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4.png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5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6.png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7.png"/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png"/><Relationship Id="rId2" Type="http://schemas.openxmlformats.org/officeDocument/2006/relationships/image" Target="../media/image1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0.png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3.png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4.png"/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6.png"/><Relationship Id="rId2" Type="http://schemas.openxmlformats.org/officeDocument/2006/relationships/image" Target="../media/image1175.png"/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png"/><Relationship Id="rId2" Type="http://schemas.openxmlformats.org/officeDocument/2006/relationships/image" Target="../media/image1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0.png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2.png"/><Relationship Id="rId2" Type="http://schemas.openxmlformats.org/officeDocument/2006/relationships/image" Target="../media/image1181.png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image" Target="../media/image1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5.png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7.png"/><Relationship Id="rId2" Type="http://schemas.openxmlformats.org/officeDocument/2006/relationships/image" Target="../media/image1186.png"/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8.png"/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9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image" Target="../media/image1191.png"/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3.png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5.png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6.png"/><Relationship Id="rId1" Type="http://schemas.openxmlformats.org/officeDocument/2006/relationships/slideLayout" Target="../slideLayouts/slideLayout2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image" Target="../media/image1197.png"/><Relationship Id="rId1" Type="http://schemas.openxmlformats.org/officeDocument/2006/relationships/slideLayout" Target="../slideLayouts/slideLayout2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1.png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3.png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image" Target="../media/image1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6.png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image" Target="../media/image12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9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1.png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2.png"/><Relationship Id="rId1" Type="http://schemas.openxmlformats.org/officeDocument/2006/relationships/slideLayout" Target="../slideLayouts/slideLayout2.xml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image" Target="../media/image1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7.png"/><Relationship Id="rId5" Type="http://schemas.openxmlformats.org/officeDocument/2006/relationships/image" Target="../media/image1216.png"/><Relationship Id="rId4" Type="http://schemas.openxmlformats.org/officeDocument/2006/relationships/image" Target="../media/image1215.png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9.png"/><Relationship Id="rId2" Type="http://schemas.openxmlformats.org/officeDocument/2006/relationships/image" Target="../media/image1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1.png"/><Relationship Id="rId4" Type="http://schemas.openxmlformats.org/officeDocument/2006/relationships/image" Target="../media/image1220.png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3.png"/><Relationship Id="rId2" Type="http://schemas.openxmlformats.org/officeDocument/2006/relationships/image" Target="../media/image1222.png"/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image" Target="../media/image1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6.png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8.png"/><Relationship Id="rId2" Type="http://schemas.openxmlformats.org/officeDocument/2006/relationships/image" Target="../media/image1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9.png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3.png"/><Relationship Id="rId4" Type="http://schemas.openxmlformats.org/officeDocument/2006/relationships/image" Target="../media/image1232.png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5.png"/><Relationship Id="rId2" Type="http://schemas.openxmlformats.org/officeDocument/2006/relationships/image" Target="../media/image1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image" Target="../media/image1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9.png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2.png"/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3.png"/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4.png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6.png"/><Relationship Id="rId2" Type="http://schemas.openxmlformats.org/officeDocument/2006/relationships/image" Target="../media/image1245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9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3.png"/><Relationship Id="rId2" Type="http://schemas.openxmlformats.org/officeDocument/2006/relationships/image" Target="../media/image12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5.png"/><Relationship Id="rId4" Type="http://schemas.openxmlformats.org/officeDocument/2006/relationships/image" Target="../media/image1254.png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image" Target="../media/image1147.png"/><Relationship Id="rId1" Type="http://schemas.openxmlformats.org/officeDocument/2006/relationships/slideLayout" Target="../slideLayouts/slideLayout2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image" Target="../media/image1156.png"/><Relationship Id="rId1" Type="http://schemas.openxmlformats.org/officeDocument/2006/relationships/slideLayout" Target="../slideLayouts/slideLayout2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9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image" Target="../media/image1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4.png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9.png"/><Relationship Id="rId2" Type="http://schemas.openxmlformats.org/officeDocument/2006/relationships/image" Target="../media/image1258.png"/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2.png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3.png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5.png"/><Relationship Id="rId2" Type="http://schemas.openxmlformats.org/officeDocument/2006/relationships/image" Target="../media/image1264.png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6.png"/><Relationship Id="rId1" Type="http://schemas.openxmlformats.org/officeDocument/2006/relationships/slideLayout" Target="../slideLayouts/slideLayout2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7.png"/><Relationship Id="rId1" Type="http://schemas.openxmlformats.org/officeDocument/2006/relationships/slideLayout" Target="../slideLayouts/slideLayout2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8.png"/><Relationship Id="rId1" Type="http://schemas.openxmlformats.org/officeDocument/2006/relationships/slideLayout" Target="../slideLayouts/slideLayout2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69.png"/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2.png"/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2.xml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png"/><Relationship Id="rId2" Type="http://schemas.openxmlformats.org/officeDocument/2006/relationships/image" Target="../media/image1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5.png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6.png"/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png"/><Relationship Id="rId2" Type="http://schemas.openxmlformats.org/officeDocument/2006/relationships/image" Target="../media/image1278.png"/><Relationship Id="rId1" Type="http://schemas.openxmlformats.org/officeDocument/2006/relationships/slideLayout" Target="../slideLayouts/slideLayout2.xml"/></Relationships>
</file>

<file path=ppt/slides/_rels/slide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3.png"/><Relationship Id="rId4" Type="http://schemas.openxmlformats.org/officeDocument/2006/relationships/image" Target="../media/image1282.png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4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6.png"/><Relationship Id="rId2" Type="http://schemas.openxmlformats.org/officeDocument/2006/relationships/image" Target="../media/image1285.png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7.png"/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8.png"/><Relationship Id="rId1" Type="http://schemas.openxmlformats.org/officeDocument/2006/relationships/slideLayout" Target="../slideLayouts/slideLayout2.xml"/></Relationships>
</file>

<file path=ppt/slides/_rels/slide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9.png"/><Relationship Id="rId1" Type="http://schemas.openxmlformats.org/officeDocument/2006/relationships/slideLayout" Target="../slideLayouts/slideLayout2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1.png"/><Relationship Id="rId1" Type="http://schemas.openxmlformats.org/officeDocument/2006/relationships/slideLayout" Target="../slideLayouts/slideLayout2.xml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2.png"/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3.png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4.png"/><Relationship Id="rId1" Type="http://schemas.openxmlformats.org/officeDocument/2006/relationships/slideLayout" Target="../slideLayouts/slideLayout2.xml"/></Relationships>
</file>

<file path=ppt/slides/_rels/slide8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8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6.png"/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7.png"/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9.png"/><Relationship Id="rId1" Type="http://schemas.openxmlformats.org/officeDocument/2006/relationships/slideLayout" Target="../slideLayouts/slideLayout2.xml"/></Relationships>
</file>

<file path=ppt/slides/_rels/slide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2.png"/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3.png"/><Relationship Id="rId1" Type="http://schemas.openxmlformats.org/officeDocument/2006/relationships/slideLayout" Target="../slideLayouts/slideLayout2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4.png"/><Relationship Id="rId1" Type="http://schemas.openxmlformats.org/officeDocument/2006/relationships/slideLayout" Target="../slideLayouts/slideLayout2.xml"/></Relationships>
</file>

<file path=ppt/slides/_rels/slide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6.png"/><Relationship Id="rId2" Type="http://schemas.openxmlformats.org/officeDocument/2006/relationships/image" Target="../media/image1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7.png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9.png"/><Relationship Id="rId2" Type="http://schemas.openxmlformats.org/officeDocument/2006/relationships/image" Target="../media/image1308.png"/><Relationship Id="rId1" Type="http://schemas.openxmlformats.org/officeDocument/2006/relationships/slideLayout" Target="../slideLayouts/slideLayout2.xml"/></Relationships>
</file>

<file path=ppt/slides/_rels/slide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4.png"/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2.xml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6.png"/><Relationship Id="rId2" Type="http://schemas.openxmlformats.org/officeDocument/2006/relationships/image" Target="../media/image1315.png"/><Relationship Id="rId1" Type="http://schemas.openxmlformats.org/officeDocument/2006/relationships/slideLayout" Target="../slideLayouts/slideLayout2.xml"/></Relationships>
</file>

<file path=ppt/slides/_rels/slide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8.png"/><Relationship Id="rId2" Type="http://schemas.openxmlformats.org/officeDocument/2006/relationships/image" Target="../media/image13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0.png"/><Relationship Id="rId4" Type="http://schemas.openxmlformats.org/officeDocument/2006/relationships/image" Target="../media/image1319.png"/></Relationships>
</file>

<file path=ppt/slides/_rels/slide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2.png"/><Relationship Id="rId2" Type="http://schemas.openxmlformats.org/officeDocument/2006/relationships/image" Target="../media/image1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3.png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5.png"/><Relationship Id="rId2" Type="http://schemas.openxmlformats.org/officeDocument/2006/relationships/image" Target="../media/image13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7.png"/><Relationship Id="rId4" Type="http://schemas.openxmlformats.org/officeDocument/2006/relationships/image" Target="../media/image1326.png"/></Relationships>
</file>

<file path=ppt/slides/_rels/slide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png"/><Relationship Id="rId2" Type="http://schemas.openxmlformats.org/officeDocument/2006/relationships/image" Target="../media/image1328.png"/><Relationship Id="rId1" Type="http://schemas.openxmlformats.org/officeDocument/2006/relationships/slideLayout" Target="../slideLayouts/slideLayout2.xml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2.png"/></Relationships>
</file>

<file path=ppt/slides/_rels/slide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4.png"/><Relationship Id="rId2" Type="http://schemas.openxmlformats.org/officeDocument/2006/relationships/image" Target="../media/image13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5.png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image" Target="../media/image1336.png"/><Relationship Id="rId1" Type="http://schemas.openxmlformats.org/officeDocument/2006/relationships/slideLayout" Target="../slideLayouts/slideLayout2.xml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9.png"/><Relationship Id="rId2" Type="http://schemas.openxmlformats.org/officeDocument/2006/relationships/image" Target="../media/image13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2.png"/></Relationships>
</file>

<file path=ppt/slides/_rels/slide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image" Target="../media/image1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5.png"/></Relationships>
</file>

<file path=ppt/slides/_rels/slide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7.png"/><Relationship Id="rId2" Type="http://schemas.openxmlformats.org/officeDocument/2006/relationships/image" Target="../media/image1346.png"/><Relationship Id="rId1" Type="http://schemas.openxmlformats.org/officeDocument/2006/relationships/slideLayout" Target="../slideLayouts/slideLayout2.xml"/></Relationships>
</file>

<file path=ppt/slides/_rels/slide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9.png"/><Relationship Id="rId2" Type="http://schemas.openxmlformats.org/officeDocument/2006/relationships/image" Target="../media/image1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0.png"/></Relationships>
</file>

<file path=ppt/slides/_rels/slide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2.png"/><Relationship Id="rId2" Type="http://schemas.openxmlformats.org/officeDocument/2006/relationships/image" Target="../media/image1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3.png"/></Relationships>
</file>

<file path=ppt/slides/_rels/slide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png"/><Relationship Id="rId2" Type="http://schemas.openxmlformats.org/officeDocument/2006/relationships/image" Target="../media/image1354.png"/><Relationship Id="rId1" Type="http://schemas.openxmlformats.org/officeDocument/2006/relationships/slideLayout" Target="../slideLayouts/slideLayout2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7.png"/><Relationship Id="rId2" Type="http://schemas.openxmlformats.org/officeDocument/2006/relationships/image" Target="../media/image1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1.png"/></Relationships>
</file>

<file path=ppt/slides/_rels/slide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9.png"/></Relationships>
</file>

<file path=ppt/slides/_rels/slide8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2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2.xml"/></Relationships>
</file>

<file path=ppt/slides/_rels/slide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4.png"/><Relationship Id="rId2" Type="http://schemas.openxmlformats.org/officeDocument/2006/relationships/image" Target="../media/image1363.png"/><Relationship Id="rId1" Type="http://schemas.openxmlformats.org/officeDocument/2006/relationships/slideLayout" Target="../slideLayouts/slideLayout2.xml"/></Relationships>
</file>

<file path=ppt/slides/_rels/slide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6.png"/><Relationship Id="rId2" Type="http://schemas.openxmlformats.org/officeDocument/2006/relationships/image" Target="../media/image1365.png"/><Relationship Id="rId1" Type="http://schemas.openxmlformats.org/officeDocument/2006/relationships/slideLayout" Target="../slideLayouts/slideLayout2.xml"/></Relationships>
</file>

<file path=ppt/slides/_rels/slide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7.png"/><Relationship Id="rId1" Type="http://schemas.openxmlformats.org/officeDocument/2006/relationships/slideLayout" Target="../slideLayouts/slideLayout2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8.png"/></Relationships>
</file>

<file path=ppt/slides/_rels/slide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0.png"/></Relationships>
</file>

<file path=ppt/slides/_rels/slide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image" Target="../media/image1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8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8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6.png"/><Relationship Id="rId2" Type="http://schemas.openxmlformats.org/officeDocument/2006/relationships/image" Target="../media/image1375.png"/><Relationship Id="rId1" Type="http://schemas.openxmlformats.org/officeDocument/2006/relationships/slideLayout" Target="../slideLayouts/slideLayout2.xml"/></Relationships>
</file>

<file path=ppt/slides/_rels/slide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8.png"/><Relationship Id="rId2" Type="http://schemas.openxmlformats.org/officeDocument/2006/relationships/image" Target="../media/image1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9.png"/></Relationships>
</file>

<file path=ppt/slides/_rels/slide8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2.png"/><Relationship Id="rId2" Type="http://schemas.openxmlformats.org/officeDocument/2006/relationships/image" Target="../media/image1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5.png"/><Relationship Id="rId5" Type="http://schemas.openxmlformats.org/officeDocument/2006/relationships/image" Target="../media/image1384.png"/><Relationship Id="rId4" Type="http://schemas.openxmlformats.org/officeDocument/2006/relationships/image" Target="../media/image1383.png"/></Relationships>
</file>

<file path=ppt/slides/_rels/slide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7.png"/><Relationship Id="rId2" Type="http://schemas.openxmlformats.org/officeDocument/2006/relationships/image" Target="../media/image1386.png"/><Relationship Id="rId1" Type="http://schemas.openxmlformats.org/officeDocument/2006/relationships/slideLayout" Target="../slideLayouts/slideLayout2.xml"/></Relationships>
</file>

<file path=ppt/slides/_rels/slide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9.png"/><Relationship Id="rId2" Type="http://schemas.openxmlformats.org/officeDocument/2006/relationships/image" Target="../media/image1388.png"/><Relationship Id="rId1" Type="http://schemas.openxmlformats.org/officeDocument/2006/relationships/slideLayout" Target="../slideLayouts/slideLayout2.xml"/></Relationships>
</file>

<file path=ppt/slides/_rels/slide8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/Relationships>
</file>

<file path=ppt/slides/_rels/slide8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1.png"/><Relationship Id="rId1" Type="http://schemas.openxmlformats.org/officeDocument/2006/relationships/slideLayout" Target="../slideLayouts/slideLayout2.xml"/></Relationships>
</file>

<file path=ppt/slides/_rels/slide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2.png"/><Relationship Id="rId1" Type="http://schemas.openxmlformats.org/officeDocument/2006/relationships/slideLayout" Target="../slideLayouts/slideLayout2.xml"/></Relationships>
</file>

<file path=ppt/slides/_rels/slide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4.png"/><Relationship Id="rId2" Type="http://schemas.openxmlformats.org/officeDocument/2006/relationships/image" Target="../media/image13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5.png"/></Relationships>
</file>

<file path=ppt/slides/_rels/slide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7.png"/><Relationship Id="rId2" Type="http://schemas.openxmlformats.org/officeDocument/2006/relationships/image" Target="../media/image1396.png"/><Relationship Id="rId1" Type="http://schemas.openxmlformats.org/officeDocument/2006/relationships/slideLayout" Target="../slideLayouts/slideLayout2.xml"/></Relationships>
</file>

<file path=ppt/slides/_rels/slide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8.png"/><Relationship Id="rId1" Type="http://schemas.openxmlformats.org/officeDocument/2006/relationships/slideLayout" Target="../slideLayouts/slideLayout2.xml"/></Relationships>
</file>

<file path=ppt/slides/_rels/slide8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2.png"/></Relationships>
</file>

<file path=ppt/slides/_rels/slide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3.png"/><Relationship Id="rId1" Type="http://schemas.openxmlformats.org/officeDocument/2006/relationships/slideLayout" Target="../slideLayouts/slideLayout2.xml"/></Relationships>
</file>

<file path=ppt/slides/_rels/slide8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4.png"/><Relationship Id="rId1" Type="http://schemas.openxmlformats.org/officeDocument/2006/relationships/slideLayout" Target="../slideLayouts/slideLayout2.xml"/></Relationships>
</file>

<file path=ppt/slides/_rels/slide8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8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5.png"/><Relationship Id="rId1" Type="http://schemas.openxmlformats.org/officeDocument/2006/relationships/slideLayout" Target="../slideLayouts/slideLayout2.xml"/></Relationships>
</file>

<file path=ppt/slides/_rels/slide8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6.png"/><Relationship Id="rId1" Type="http://schemas.openxmlformats.org/officeDocument/2006/relationships/slideLayout" Target="../slideLayouts/slideLayout2.xml"/></Relationships>
</file>

<file path=ppt/slides/_rels/slide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8.png"/><Relationship Id="rId2" Type="http://schemas.openxmlformats.org/officeDocument/2006/relationships/image" Target="../media/image1407.png"/><Relationship Id="rId1" Type="http://schemas.openxmlformats.org/officeDocument/2006/relationships/slideLayout" Target="../slideLayouts/slideLayout2.xml"/></Relationships>
</file>

<file path=ppt/slides/_rels/slide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1409.png"/><Relationship Id="rId1" Type="http://schemas.openxmlformats.org/officeDocument/2006/relationships/slideLayout" Target="../slideLayouts/slideLayout2.xml"/></Relationships>
</file>

<file path=ppt/slides/_rels/slide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4.png"/><Relationship Id="rId1" Type="http://schemas.openxmlformats.org/officeDocument/2006/relationships/slideLayout" Target="../slideLayouts/slideLayout2.xml"/></Relationships>
</file>

<file path=ppt/slides/_rels/slide8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5.png"/><Relationship Id="rId1" Type="http://schemas.openxmlformats.org/officeDocument/2006/relationships/slideLayout" Target="../slideLayouts/slideLayout2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4.png"/><Relationship Id="rId2" Type="http://schemas.openxmlformats.org/officeDocument/2006/relationships/image" Target="../media/image1278.png"/><Relationship Id="rId1" Type="http://schemas.openxmlformats.org/officeDocument/2006/relationships/slideLayout" Target="../slideLayouts/slideLayout2.xml"/></Relationships>
</file>

<file path=ppt/slides/_rels/slide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7.png"/><Relationship Id="rId2" Type="http://schemas.openxmlformats.org/officeDocument/2006/relationships/image" Target="../media/image1416.png"/><Relationship Id="rId1" Type="http://schemas.openxmlformats.org/officeDocument/2006/relationships/slideLayout" Target="../slideLayouts/slideLayout2.xml"/></Relationships>
</file>

<file path=ppt/slides/_rels/slide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3.png"/><Relationship Id="rId4" Type="http://schemas.openxmlformats.org/officeDocument/2006/relationships/image" Target="../media/image1282.png"/></Relationships>
</file>

<file path=ppt/slides/_rels/slide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8.png"/><Relationship Id="rId2" Type="http://schemas.openxmlformats.org/officeDocument/2006/relationships/image" Target="../media/image1285.png"/><Relationship Id="rId1" Type="http://schemas.openxmlformats.org/officeDocument/2006/relationships/slideLayout" Target="../slideLayouts/slideLayout2.xml"/></Relationships>
</file>

<file path=ppt/slides/_rels/slide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9.png"/><Relationship Id="rId2" Type="http://schemas.openxmlformats.org/officeDocument/2006/relationships/image" Target="../media/image1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0.png"/></Relationships>
</file>

<file path=ppt/slides/_rels/slide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2.png"/><Relationship Id="rId2" Type="http://schemas.openxmlformats.org/officeDocument/2006/relationships/image" Target="../media/image14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4.png"/><Relationship Id="rId2" Type="http://schemas.openxmlformats.org/officeDocument/2006/relationships/image" Target="../media/image1423.png"/><Relationship Id="rId1" Type="http://schemas.openxmlformats.org/officeDocument/2006/relationships/slideLayout" Target="../slideLayouts/slideLayout2.xml"/></Relationships>
</file>

<file path=ppt/slides/_rels/slide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6.png"/><Relationship Id="rId2" Type="http://schemas.openxmlformats.org/officeDocument/2006/relationships/image" Target="../media/image1425.png"/><Relationship Id="rId1" Type="http://schemas.openxmlformats.org/officeDocument/2006/relationships/slideLayout" Target="../slideLayouts/slideLayout2.xml"/></Relationships>
</file>

<file path=ppt/slides/_rels/slide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7.png"/><Relationship Id="rId1" Type="http://schemas.openxmlformats.org/officeDocument/2006/relationships/slideLayout" Target="../slideLayouts/slideLayout2.xml"/></Relationships>
</file>

<file path=ppt/slides/_rels/slide9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8.png"/><Relationship Id="rId1" Type="http://schemas.openxmlformats.org/officeDocument/2006/relationships/slideLayout" Target="../slideLayouts/slideLayout2.xml"/></Relationships>
</file>

<file path=ppt/slides/_rels/slide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9.png"/><Relationship Id="rId1" Type="http://schemas.openxmlformats.org/officeDocument/2006/relationships/slideLayout" Target="../slideLayouts/slideLayout2.xml"/></Relationships>
</file>

<file path=ppt/slides/_rels/slide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/Relationships>
</file>

<file path=ppt/slides/_rels/slide9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9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3.png"/><Relationship Id="rId1" Type="http://schemas.openxmlformats.org/officeDocument/2006/relationships/slideLayout" Target="../slideLayouts/slideLayout2.xml"/></Relationships>
</file>

<file path=ppt/slides/_rels/slide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5.png"/><Relationship Id="rId2" Type="http://schemas.openxmlformats.org/officeDocument/2006/relationships/image" Target="../media/image1434.png"/><Relationship Id="rId1" Type="http://schemas.openxmlformats.org/officeDocument/2006/relationships/slideLayout" Target="../slideLayouts/slideLayout2.xml"/></Relationships>
</file>

<file path=ppt/slides/_rels/slide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7.png"/><Relationship Id="rId2" Type="http://schemas.openxmlformats.org/officeDocument/2006/relationships/image" Target="../media/image14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8.png"/></Relationships>
</file>

<file path=ppt/slides/_rels/slide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9.png"/><Relationship Id="rId1" Type="http://schemas.openxmlformats.org/officeDocument/2006/relationships/slideLayout" Target="../slideLayouts/slideLayout2.xml"/></Relationships>
</file>

<file path=ppt/slides/_rels/slide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3.png"/><Relationship Id="rId2" Type="http://schemas.openxmlformats.org/officeDocument/2006/relationships/image" Target="../media/image14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5.png"/><Relationship Id="rId4" Type="http://schemas.openxmlformats.org/officeDocument/2006/relationships/image" Target="../media/image1444.png"/></Relationships>
</file>

<file path=ppt/slides/_rels/slide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6.png"/><Relationship Id="rId1" Type="http://schemas.openxmlformats.org/officeDocument/2006/relationships/slideLayout" Target="../slideLayouts/slideLayout2.xml"/></Relationships>
</file>

<file path=ppt/slides/_rels/slide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9.png"/><Relationship Id="rId1" Type="http://schemas.openxmlformats.org/officeDocument/2006/relationships/slideLayout" Target="../slideLayouts/slideLayout2.xml"/></Relationships>
</file>

<file path=ppt/slides/_rels/slide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2.xml"/></Relationships>
</file>

<file path=ppt/slides/_rels/slide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3.png"/><Relationship Id="rId2" Type="http://schemas.openxmlformats.org/officeDocument/2006/relationships/image" Target="../media/image14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5.png"/><Relationship Id="rId4" Type="http://schemas.openxmlformats.org/officeDocument/2006/relationships/image" Target="../media/image1454.png"/></Relationships>
</file>

<file path=ppt/slides/_rels/slide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6.png"/><Relationship Id="rId1" Type="http://schemas.openxmlformats.org/officeDocument/2006/relationships/slideLayout" Target="../slideLayouts/slideLayout2.xml"/></Relationships>
</file>

<file path=ppt/slides/_rels/slide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8.png"/><Relationship Id="rId2" Type="http://schemas.openxmlformats.org/officeDocument/2006/relationships/image" Target="../media/image1457.png"/><Relationship Id="rId1" Type="http://schemas.openxmlformats.org/officeDocument/2006/relationships/slideLayout" Target="../slideLayouts/slideLayout2.xml"/></Relationships>
</file>

<file path=ppt/slides/_rels/slide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image" Target="../media/image14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1.png"/></Relationships>
</file>

<file path=ppt/slides/_rels/slide9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3.png"/><Relationship Id="rId2" Type="http://schemas.openxmlformats.org/officeDocument/2006/relationships/image" Target="../media/image14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5.png"/><Relationship Id="rId4" Type="http://schemas.openxmlformats.org/officeDocument/2006/relationships/image" Target="../media/image1464.png"/></Relationships>
</file>

<file path=ppt/slides/_rels/slide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7.png"/><Relationship Id="rId7" Type="http://schemas.openxmlformats.org/officeDocument/2006/relationships/image" Target="../media/image1471.png"/><Relationship Id="rId2" Type="http://schemas.openxmlformats.org/officeDocument/2006/relationships/image" Target="../media/image1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69.png"/><Relationship Id="rId4" Type="http://schemas.openxmlformats.org/officeDocument/2006/relationships/image" Target="../media/image1468.png"/></Relationships>
</file>

<file path=ppt/slides/_rels/slide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3.png"/><Relationship Id="rId2" Type="http://schemas.openxmlformats.org/officeDocument/2006/relationships/image" Target="../media/image14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5.png"/><Relationship Id="rId2" Type="http://schemas.openxmlformats.org/officeDocument/2006/relationships/image" Target="../media/image14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6.png"/></Relationships>
</file>

<file path=ppt/slides/_rels/slide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8.png"/><Relationship Id="rId2" Type="http://schemas.openxmlformats.org/officeDocument/2006/relationships/image" Target="../media/image1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0.png"/><Relationship Id="rId4" Type="http://schemas.openxmlformats.org/officeDocument/2006/relationships/image" Target="../media/image1479.png"/></Relationships>
</file>

<file path=ppt/slides/_rels/slide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2.png"/><Relationship Id="rId2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3.png"/></Relationships>
</file>

<file path=ppt/slides/_rels/slide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5.png"/><Relationship Id="rId2" Type="http://schemas.openxmlformats.org/officeDocument/2006/relationships/image" Target="../media/image1484.png"/><Relationship Id="rId1" Type="http://schemas.openxmlformats.org/officeDocument/2006/relationships/slideLayout" Target="../slideLayouts/slideLayout2.xml"/></Relationships>
</file>

<file path=ppt/slides/_rels/slide9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9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7.png"/><Relationship Id="rId1" Type="http://schemas.openxmlformats.org/officeDocument/2006/relationships/slideLayout" Target="../slideLayouts/slideLayout2.xml"/></Relationships>
</file>

<file path=ppt/slides/_rels/slide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9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8.png"/><Relationship Id="rId1" Type="http://schemas.openxmlformats.org/officeDocument/2006/relationships/slideLayout" Target="../slideLayouts/slideLayout2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0.png"/><Relationship Id="rId4" Type="http://schemas.openxmlformats.org/officeDocument/2006/relationships/image" Target="../media/image1489.png"/></Relationships>
</file>

<file path=ppt/slides/_rels/slide9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1.png"/><Relationship Id="rId1" Type="http://schemas.openxmlformats.org/officeDocument/2006/relationships/slideLayout" Target="../slideLayouts/slideLayout2.xml"/></Relationships>
</file>

<file path=ppt/slides/_rels/slide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png"/><Relationship Id="rId2" Type="http://schemas.openxmlformats.org/officeDocument/2006/relationships/image" Target="../media/image1492.png"/><Relationship Id="rId1" Type="http://schemas.openxmlformats.org/officeDocument/2006/relationships/slideLayout" Target="../slideLayouts/slideLayout2.xml"/></Relationships>
</file>

<file path=ppt/slides/_rels/slide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4.png"/></Relationships>
</file>

<file path=ppt/slides/_rels/slide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6.png"/></Relationships>
</file>

<file path=ppt/slides/_rels/slide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8.png"/><Relationship Id="rId2" Type="http://schemas.openxmlformats.org/officeDocument/2006/relationships/image" Target="../media/image14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9.png"/></Relationships>
</file>

<file path=ppt/slides/_rels/slide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9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FE9B8-2078-40A9-BD08-733819F6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46" y="256732"/>
            <a:ext cx="919290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854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F764A-0C05-4820-8106-F85B6F8A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594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89933-4D08-4718-80A2-CEE110C2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6114274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6D16F-48E7-4071-931D-3D9E3E2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585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D0F0A-41EB-445D-B88D-2016A2A3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593212"/>
            <a:ext cx="3686525" cy="56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04FE5-27E8-4C68-9CD5-FF3F77C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07" y="633019"/>
            <a:ext cx="355205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63378-9ECA-4191-88C2-1B199E6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4" y="1147445"/>
            <a:ext cx="5522083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329E-3F00-431E-A370-3586B8B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5524962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04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BA4D-3182-4767-95DA-35057246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72450713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E46AC-2946-4C80-B7DC-CA0862F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34572400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92DBFC-89D1-4D11-AE41-F52DCB04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925933"/>
            <a:ext cx="5608878" cy="5006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11BEB-8D74-44FF-8EA3-5060C35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7" y="925933"/>
            <a:ext cx="5606868" cy="50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490DE-DFF7-4AD5-8CBC-7E9D2B8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409152"/>
            <a:ext cx="3353268" cy="60396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6A687-33B6-4879-B972-857CAE5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5" y="1137237"/>
            <a:ext cx="5092806" cy="4583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C5CF5-902E-45D7-A82C-D2BF853A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9" y="337705"/>
            <a:ext cx="33723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45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8D24-6B54-4EC2-BBA0-53F507B3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71022"/>
            <a:ext cx="9211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50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A53AC-957F-47CC-807D-1AACFA1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4" y="1006931"/>
            <a:ext cx="6993860" cy="4844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05B61-119E-42BB-98A9-A32F26D0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43" y="144966"/>
            <a:ext cx="28771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03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0BDE-99BD-4563-AF62-9875BC1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76" y="317810"/>
            <a:ext cx="7099247" cy="6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79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26662-7B1D-484C-AFC2-948F149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МОДУЛЯ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30C49-6372-4656-95E2-EC1828CE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87" y="2099232"/>
            <a:ext cx="4403826" cy="4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413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607DB-707B-4B74-82C6-7EA3987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823727"/>
            <a:ext cx="4686954" cy="2905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895F7A-4890-402A-A734-B2BFE490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7" y="1067411"/>
            <a:ext cx="4239166" cy="9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16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10685-EA6B-495F-AABA-B71CEB61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МОДУЛЯ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308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AFFAC-3D67-4E51-BFEC-15B58363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90365"/>
            <a:ext cx="8087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63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409A2-018F-4B3F-B823-9B2D5D53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15039652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139F-2459-498B-8F29-F16D806F3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6784501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B05FE-D6DE-40F4-89C8-78DB42B6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" y="1397402"/>
            <a:ext cx="11116962" cy="40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A545C-C330-4882-80B5-6A40F011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3869604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72915-D8C8-4CBB-BAC1-1F666858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86" y="4475149"/>
            <a:ext cx="8642424" cy="17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EB52BC-513C-4726-8596-C59B4F19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5" y="891584"/>
            <a:ext cx="11155589" cy="50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2C2A0E-B138-483B-A6EC-95E6854E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43" y="354972"/>
            <a:ext cx="6932914" cy="61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DE8E5B-7F3C-46E9-88A2-7F936510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7" y="2517804"/>
            <a:ext cx="3189184" cy="182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5592F-3D13-4161-99A7-EF529565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10" y="328180"/>
            <a:ext cx="3353268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 rotWithShape="1">
          <a:blip r:embed="rId2"/>
          <a:srcRect b="57213"/>
          <a:stretch/>
        </p:blipFill>
        <p:spPr>
          <a:xfrm>
            <a:off x="230325" y="2816437"/>
            <a:ext cx="2637273" cy="1225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1594" y="476760"/>
            <a:ext cx="3740518" cy="5906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0148" y="476760"/>
            <a:ext cx="3749396" cy="5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D1D0AE-AB5B-412E-830A-6314C904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51" y="1973592"/>
            <a:ext cx="7346898" cy="2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BD3DBC-EC32-431B-BA0A-FC3F45167845}"/>
              </a:ext>
            </a:extLst>
          </p:cNvPr>
          <p:cNvGrpSpPr/>
          <p:nvPr/>
        </p:nvGrpSpPr>
        <p:grpSpPr>
          <a:xfrm>
            <a:off x="1012115" y="1113828"/>
            <a:ext cx="10167769" cy="4630343"/>
            <a:chOff x="1012115" y="841979"/>
            <a:chExt cx="10167769" cy="463034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7FB433A-17D9-4226-ACBE-640CDDBE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15" y="841979"/>
              <a:ext cx="10167769" cy="463034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84D6653-2033-4774-A7A4-8C002286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962" y="2271475"/>
              <a:ext cx="3334215" cy="3200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3CE2B-E45F-466A-912F-5E6E5D85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7" y="114720"/>
            <a:ext cx="9813186" cy="66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571C-F793-4E44-8D6F-B8E8B0B5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6722045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1478829"/>
            <a:ext cx="10478530" cy="39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148C2-3446-49DD-8422-359EC0C4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79997743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56024C-A358-47EE-BD14-CC92AAA5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56" y="2028499"/>
            <a:ext cx="5223487" cy="28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172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DC089-9F65-4284-9932-37071F8D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261495"/>
            <a:ext cx="917385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625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9E3456-66A8-40A3-9394-DAC2C442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522"/>
            <a:ext cx="5325996" cy="555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30BD47-DB63-4D8F-8C51-AFBA61CA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8" y="1798330"/>
            <a:ext cx="3343742" cy="1333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8F5B8-A053-491B-990C-EF95A421E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7681" y="3725985"/>
            <a:ext cx="3609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30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86E1F2-6187-4117-9A70-E2B7F184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02" y="62086"/>
            <a:ext cx="7712796" cy="6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360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E75C9-971B-4082-BC10-5A6C16B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4" y="663519"/>
            <a:ext cx="4698631" cy="55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422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674F9-2CA2-4D97-999A-D5EA2B9A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7" y="2708152"/>
            <a:ext cx="3796461" cy="14416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05257-0604-4B18-890A-3B1B58F3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39" y="198130"/>
            <a:ext cx="3551413" cy="64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271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86C58-F4F1-48B5-9D76-A82EE409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9" y="242443"/>
            <a:ext cx="5934903" cy="6373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CBCD-A7BF-4572-8306-F2A6A3DD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4" y="242443"/>
            <a:ext cx="3719398" cy="32792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635D63-F650-4663-B2FE-DF2387DC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96" y="3978877"/>
            <a:ext cx="4130313" cy="1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264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220AC-2331-4877-8361-21BF98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Добавить номер строки в запрос расходной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42AEEB-735F-483D-AFD5-540D0281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3084410"/>
            <a:ext cx="10709868" cy="6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E059D-E15C-43B8-9D48-98C79701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55142844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E60FE-505D-46A6-AF82-C0174AB5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75094237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4261F-9F46-4C85-999A-483EC9E5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55775825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9AD80-E789-4E30-B4DB-EEA701D7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4145972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E5480-40B8-460D-ADCB-C8478706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3DA4C1-BF95-4667-ACE0-E39BBD9F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40" y="1564802"/>
            <a:ext cx="6834720" cy="47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319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E20F64-5E9A-4259-BE60-28F73BA9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63640"/>
            <a:ext cx="8421275" cy="1390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C7CE3F-00D4-4D2D-A7A9-58793A91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24" y="1523734"/>
            <a:ext cx="8430802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9BA9C-D4C2-4AD3-97D2-F743BBDA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24" y="2678986"/>
            <a:ext cx="840222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733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5BC28-42F1-484E-A4C1-886AB498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628788"/>
            <a:ext cx="649695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016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6929A-0C5B-496E-9952-24FA8953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265557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157970-B3EF-42B2-A908-3677DF20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261495"/>
            <a:ext cx="59920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951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E8C095-1EA6-475A-8732-D20B9540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366285"/>
            <a:ext cx="880232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84868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CFD4ED-2AC0-4015-9FA9-A4700F70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66" y="299601"/>
            <a:ext cx="3353268" cy="6258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76" y="624980"/>
            <a:ext cx="3749375" cy="56080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C096F6-FA4F-4DC1-AA29-5CC8DDAB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10" y="2344182"/>
            <a:ext cx="2485737" cy="21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595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4E3302C-90AB-4419-86F7-84263A369519}"/>
              </a:ext>
            </a:extLst>
          </p:cNvPr>
          <p:cNvGrpSpPr/>
          <p:nvPr/>
        </p:nvGrpSpPr>
        <p:grpSpPr>
          <a:xfrm>
            <a:off x="1350028" y="437742"/>
            <a:ext cx="9491943" cy="5982515"/>
            <a:chOff x="1350028" y="437742"/>
            <a:chExt cx="9491943" cy="59825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6322943-F644-45FB-A032-F3065694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028" y="437742"/>
              <a:ext cx="9491943" cy="5982515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5E71E3E-2B22-440E-9A99-E6047804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652" y="1833339"/>
              <a:ext cx="3315163" cy="319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8157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84" y="542522"/>
            <a:ext cx="3362794" cy="577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438A3-70C8-4679-9373-D771F900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2" y="1704734"/>
            <a:ext cx="336279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776715887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D2D05-20B2-4C75-8E4D-8D4E9643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40817840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7DB24-54EA-4A1B-9466-575FDC8B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23499371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C0F529-FDB7-42FA-BFDE-5B851B84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7" y="1176336"/>
            <a:ext cx="5423658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9680" y="709295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2321" y="690245"/>
            <a:ext cx="3800475" cy="54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1062" y="1487176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3048000" y="3523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52231B-55FD-4B32-9099-507F90B7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90" y="205483"/>
            <a:ext cx="8800019" cy="64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3" y="1833340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CCF28-C78C-4F9D-8F7C-346C45B7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1199514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3759" y="1690688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6D995-7761-4C28-980F-CD4DAAB5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73921440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E6D07-8571-45CF-8B7D-3B67A1D44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64" y="290073"/>
            <a:ext cx="3621047" cy="62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8742" y="2552975"/>
            <a:ext cx="4270619" cy="1752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7241" y="357708"/>
            <a:ext cx="4084432" cy="61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10FDE0-442D-4193-A665-905D0E1B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1009312"/>
            <a:ext cx="819264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94116D-0686-4905-BA24-CB63DF0A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8" y="408993"/>
            <a:ext cx="11615424" cy="23830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F10C09-6D01-45E5-91CC-DEC7F043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57" y="3709538"/>
            <a:ext cx="9244885" cy="17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86B7F2-B93B-45F7-95F2-1EE42473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97" y="335718"/>
            <a:ext cx="6952405" cy="618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68FAC5-3BAB-4BEA-9092-47502C22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3" y="2517168"/>
            <a:ext cx="11296533" cy="21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2166761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BD2CE-6BF3-49F9-ADDD-8AC55623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038266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8792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2736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045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815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DE88A-92CD-4E74-8C7B-B431395F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7" y="633022"/>
            <a:ext cx="419158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4502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4169-1C71-40E9-BCD1-00B868B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" y="244096"/>
            <a:ext cx="2921930" cy="63698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771BE-87FC-4F97-9AD7-16827CC0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42" y="244096"/>
            <a:ext cx="2943118" cy="63698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96BAE-7D27-4B24-9F3F-FD821984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096"/>
            <a:ext cx="2912870" cy="63698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694C03-AC6A-4386-BD1F-E46DA2ABB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10" y="244095"/>
            <a:ext cx="2963092" cy="63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62912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21376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41811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8932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F688B3-3966-49BC-8B06-9DC7C7AF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356759"/>
            <a:ext cx="945011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DFFE-BEB3-4CFF-9AC9-1A8CE4EA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57292626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20E-9BA4-4D05-90D9-6EBA13B9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3242602497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BD68F-2BCF-430B-95CF-CB21FE22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09260993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70290-D1B8-4074-BFC6-81DCC608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34274850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D6CBF3-D998-452B-AB37-F21509F4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611" y="2351259"/>
            <a:ext cx="1771897" cy="7335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A9136-AF6C-4AD5-96A0-B6F052D6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1" y="3723289"/>
            <a:ext cx="1781424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418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0CB7C-F915-4B6F-918C-A58AF99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58" y="2871707"/>
            <a:ext cx="1581371" cy="1114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012B6-066B-4CEB-8B4A-E88FD16E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72" y="666363"/>
            <a:ext cx="383911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9121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D8EE9-650D-45D9-9BAB-AB7A6FDF4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589" y="740641"/>
            <a:ext cx="1733550" cy="1257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28D3E-2571-4805-86FC-18D709D71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2425" y="731116"/>
            <a:ext cx="180022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C20BF-3141-406F-9298-86B846F7E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3936" y="533082"/>
            <a:ext cx="3800475" cy="57823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077D6-0D3A-4971-B114-C657D6B80CFE}"/>
              </a:ext>
            </a:extLst>
          </p:cNvPr>
          <p:cNvSpPr/>
          <p:nvPr/>
        </p:nvSpPr>
        <p:spPr>
          <a:xfrm>
            <a:off x="1169505" y="3239571"/>
            <a:ext cx="505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ТОЛЬКО КОМПЛЕКТУЮЩИЕ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A5560-4356-478F-AEE2-E376EF1CFA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4928" y="3789074"/>
            <a:ext cx="3429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50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E18EC2-BBC2-4DFF-9F05-50EC175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3" y="1218889"/>
            <a:ext cx="4867954" cy="44202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7B6-1F29-4FB9-B9E6-AFCAF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45" y="1218889"/>
            <a:ext cx="482984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641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8DC9D-CA9E-460D-87F7-830EEAFC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72" y="323532"/>
            <a:ext cx="3800475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5A5D5-A192-49B0-9A26-13AA3A0A5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722" y="547369"/>
            <a:ext cx="3790950" cy="5763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C124CA-C378-4387-840D-8A2471F93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2847" y="323532"/>
            <a:ext cx="3800475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6406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0D409-6A4B-44A5-A014-700AA04D7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26" y="1057592"/>
            <a:ext cx="5940425" cy="4742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3C3E7-35B6-4A08-878A-2C526ECCB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550" y="1064577"/>
            <a:ext cx="59404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9C2B8-31D3-4F5D-AC38-C4A2885D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45210"/>
            <a:ext cx="5940425" cy="4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822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13666-E7DF-4B84-80B1-7E300BE62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6394" y="1149898"/>
            <a:ext cx="8559211" cy="45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4374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03F3A-0B3D-415F-B386-7C49EC620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2" y="1124266"/>
            <a:ext cx="5940425" cy="4580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EDF42-7221-4EA6-A8AF-D0920C78CA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95056"/>
            <a:ext cx="5940425" cy="4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0004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1DFB2-9BD1-4ED1-B9E2-06ED348A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370" y="328295"/>
            <a:ext cx="3800475" cy="6182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FE37-5E88-4A75-B6E0-68E2DDCA8E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6712" y="318770"/>
            <a:ext cx="3838575" cy="6191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333A6-3C61-42F9-8ED4-D752CAE3C2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2154" y="556895"/>
            <a:ext cx="377190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7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7110E-7F69-4F2E-8F3C-56F12C2D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633269"/>
            <a:ext cx="5940425" cy="123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ABF19-A924-4D35-9728-418113C8F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6" y="1939116"/>
            <a:ext cx="5940425" cy="42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44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0E609-09FF-47F6-BF4B-00A9ADBC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9" y="2613744"/>
            <a:ext cx="2780605" cy="1630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DBA93A-33FE-4E9C-BE76-22BF08E6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9" y="837838"/>
            <a:ext cx="3372321" cy="5182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0A3727-FCA6-46BA-BB1E-3942B154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916" y="837838"/>
            <a:ext cx="33437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158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2C79-EBE1-44B9-8471-C9DEB99E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990165006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2B41-2B76-4BBC-BE41-4C8515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5262430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D9C01-A9F1-4C68-84F6-444BD389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583C4-F3EC-42FF-A6C4-57989C93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28735"/>
            <a:ext cx="621116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8995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9C647-09F1-4B74-B1BA-FE2482A1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1276049"/>
            <a:ext cx="4877481" cy="430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352B5-D9C9-48DD-ACC4-A8171D03500B}"/>
              </a:ext>
            </a:extLst>
          </p:cNvPr>
          <p:cNvSpPr txBox="1"/>
          <p:nvPr/>
        </p:nvSpPr>
        <p:spPr>
          <a:xfrm>
            <a:off x="7647708" y="324433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ЗАПРОС В ЗАМЕТКАХ</a:t>
            </a:r>
          </a:p>
        </p:txBody>
      </p:sp>
    </p:spTree>
    <p:extLst>
      <p:ext uri="{BB962C8B-B14F-4D97-AF65-F5344CB8AC3E}">
        <p14:creationId xmlns:p14="http://schemas.microsoft.com/office/powerpoint/2010/main" val="4056027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C1A5B-42DB-4AC1-A7B0-D4AF29D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733608"/>
            <a:ext cx="890711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AB2DF-8598-4A53-B0C0-E3ADCD55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348" y="2360929"/>
            <a:ext cx="8351304" cy="37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0643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D1D6F-B85F-4A3E-A9F6-E7FA1829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274799"/>
            <a:ext cx="691611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B0093-1655-4656-AFE2-E3C2F4AB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229928"/>
            <a:ext cx="6916115" cy="1105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9885E-ECB8-484F-B056-C21B435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523019"/>
            <a:ext cx="688753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86C186-9E9E-45E6-BD2C-586D6445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15" y="4949479"/>
            <a:ext cx="69256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119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F747-7F5E-49DB-9EC2-8B09126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4208"/>
            <a:ext cx="754485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54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47F77-1EE9-4E2A-AA1B-4F399A91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2052445"/>
            <a:ext cx="481079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285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E6916-468E-4140-BC25-2FF70941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699685030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C6045D-CECC-4A96-87E8-A185C82B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614234"/>
            <a:ext cx="1100291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92153D-0454-4A8C-8454-BF348219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966444"/>
            <a:ext cx="554432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DCA692-FC61-47C7-9DB3-D6104D02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5" y="2619260"/>
            <a:ext cx="1867161" cy="16194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79FA3-C64B-44CB-A54E-DD6464C5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75" y="766389"/>
            <a:ext cx="336279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 rotWithShape="1">
          <a:blip r:embed="rId2"/>
          <a:srcRect b="2078"/>
          <a:stretch/>
        </p:blipFill>
        <p:spPr>
          <a:xfrm>
            <a:off x="1561861" y="2686050"/>
            <a:ext cx="1876425" cy="14550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5CB3AC-2D9C-49BE-8D5F-30455310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53" y="238415"/>
            <a:ext cx="9963893" cy="638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D6DAC-98AF-4C52-8A64-E83BCA93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121983632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AE57-85E0-4D1B-BACA-1E368970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61684141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49776E-98D2-44D8-A18B-6254E1485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040" y="1531302"/>
            <a:ext cx="4778375" cy="37953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291B4-9947-45A7-8776-67D91546E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5587" y="1214436"/>
            <a:ext cx="483933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8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7F3BCB-4680-4F6A-AF7A-407C25F892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4545" y="1961734"/>
            <a:ext cx="3227771" cy="29345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F727E9-C3E9-4E98-A186-22296DFB70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2936" y="1099487"/>
            <a:ext cx="2797419" cy="4748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D1180D-E0E1-4E36-A1AB-056618AA8D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9565" y="1099487"/>
            <a:ext cx="2826430" cy="4837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C2B864-9E92-447C-B369-0D30C345BE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05205" y="1099487"/>
            <a:ext cx="2762250" cy="48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81942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50CB02-7D77-49E0-8B6C-9B15911AE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99681" y="257372"/>
            <a:ext cx="3996042" cy="63432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CA6A2F-4062-453A-9C97-C1FEC9B9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77" y="2795499"/>
            <a:ext cx="176237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29222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58863-B25E-4676-954E-15EE8255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51969"/>
            <a:ext cx="920243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1189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C30989-F8EF-4C90-815D-0F050FF4A3A1}"/>
              </a:ext>
            </a:extLst>
          </p:cNvPr>
          <p:cNvPicPr/>
          <p:nvPr/>
        </p:nvPicPr>
        <p:blipFill rotWithShape="1">
          <a:blip r:embed="rId2"/>
          <a:srcRect b="3000"/>
          <a:stretch/>
        </p:blipFill>
        <p:spPr bwMode="auto">
          <a:xfrm>
            <a:off x="5000625" y="479019"/>
            <a:ext cx="2190750" cy="923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6A320-0026-45CB-BF02-7D48483889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18815" y="1558230"/>
            <a:ext cx="7354370" cy="51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5794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AFA3FD-33F8-426F-9A27-593A838D0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607" y="2019521"/>
            <a:ext cx="2864424" cy="28189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1C2D7F-010F-46BE-A3B9-C1B0EF3A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287" y="228600"/>
            <a:ext cx="900628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46194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BCC723-FDB6-4474-9205-11B765E5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0" y="1414181"/>
            <a:ext cx="1077427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7990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0645-3A74-4E9C-88B6-5C6CA823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14" y="1009312"/>
            <a:ext cx="946917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13940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BB7DCD-270E-419A-9B55-2350C5D9AB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308" y="1843197"/>
            <a:ext cx="10363384" cy="31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9489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9AA3D-5B97-4A22-B27F-CE323050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105208166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786840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4899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1149548229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8447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3AC5A0-5CFA-496A-87A4-538F8E72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8" y="2340493"/>
            <a:ext cx="2772611" cy="40157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808131-8F8E-4BCD-8996-72EB7090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23" y="31710"/>
            <a:ext cx="2508215" cy="3482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FA0570-943A-48BB-8683-7BABF248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92" y="31710"/>
            <a:ext cx="2375300" cy="34825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92A690-873E-4106-9246-53539423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98" y="501761"/>
            <a:ext cx="2152950" cy="1457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6A3BC2-D21B-43D9-BECB-F1A473C9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67" y="3514294"/>
            <a:ext cx="2221125" cy="32621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5F5D3F-07F8-4E4F-AC06-3ABCCD794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679" y="3514293"/>
            <a:ext cx="2221125" cy="32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5424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B0701-9E8A-4E20-8236-0744EDBE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1156970"/>
            <a:ext cx="567769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946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8094B3-02DB-4627-B3FB-34D30550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5" y="199335"/>
            <a:ext cx="2105319" cy="1619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38B0D-6647-4E71-9F71-972D9CA6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5" y="2262909"/>
            <a:ext cx="2661961" cy="39397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D8D4B9-08F5-437F-B658-37F87DFB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9" y="0"/>
            <a:ext cx="2402368" cy="35282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58D319-B800-4B7E-82FE-DB83AC235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67" y="0"/>
            <a:ext cx="2402368" cy="3510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0B10E-18F9-4F04-A033-04CDAF6E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435" y="1"/>
            <a:ext cx="2398275" cy="3528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E6F08-2455-4D3D-A3C4-973D53E6E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740" y="3510693"/>
            <a:ext cx="2135038" cy="314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DF65D7-C4DA-4BDE-94C4-7C17F45B0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1778" y="3528291"/>
            <a:ext cx="2133314" cy="3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5762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8A63D5-0056-4668-81EA-095B27261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1190" y="1804987"/>
            <a:ext cx="2047875" cy="3248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E8D61-4F4B-4432-B422-1E0B7A9F1E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2937" y="252094"/>
            <a:ext cx="3771900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0048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193BD-EE16-4E8D-8908-4CCED0C6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2987197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A3B8-030C-4B97-8026-39FE8BC3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161873710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C9CE2-190C-46C0-9164-014032D1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2A1814-890C-43CF-90AA-59F11C397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943" y="2762871"/>
            <a:ext cx="619211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EFE58-E439-4259-8CEA-6216F78BA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656" y="1485351"/>
            <a:ext cx="9050688" cy="3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383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CE42D-545F-458A-A79D-20AE34F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97455"/>
            <a:ext cx="11107700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E11FD-EE85-4937-A955-B16459EB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2256268"/>
            <a:ext cx="11098174" cy="21053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2E2B6-F4A0-40A9-AA8C-5FE6FEDF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0" y="4472292"/>
            <a:ext cx="1109817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731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40101-6B5B-485A-BB0F-2012417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71127"/>
            <a:ext cx="1109817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8054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D1C66A-C62D-4794-9332-1BA1132C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79" y="83526"/>
            <a:ext cx="5725440" cy="2116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C1CA5-2912-482F-89CA-BE7631AF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42753"/>
            <a:ext cx="6925642" cy="21624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5980A-E343-4AAE-98A3-122DD6C1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89" y="4448020"/>
            <a:ext cx="695422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7876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941D0-973F-44CE-A9E4-F82F40A7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894996"/>
            <a:ext cx="817359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0825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25D3A-1D93-43EC-BF01-8B0FEAA7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2071498"/>
            <a:ext cx="559195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411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698579036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2480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44" y="815484"/>
            <a:ext cx="9345712" cy="52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537358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097689151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C53389-30AA-4A86-9919-CAD12F15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6" y="1185520"/>
            <a:ext cx="11828206" cy="26662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4086C2-B11B-4972-8516-4E93D673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8" y="4633868"/>
            <a:ext cx="10899343" cy="9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9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11212C-C2A1-4C7F-94A7-90B4B32A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17" y="749619"/>
            <a:ext cx="2782966" cy="15517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54B276-FD7E-428D-AE53-D8563517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379" y="2783542"/>
            <a:ext cx="5023242" cy="33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2581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1A9FAD-B4BF-403C-8AD5-67C61E35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366285"/>
            <a:ext cx="8402223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1050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DD35E0-312E-4BC7-9FF8-80BA9CAA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68" y="1306268"/>
            <a:ext cx="3662750" cy="42454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37E66B-0F73-418F-A473-F3DB6F1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084" y="2562102"/>
            <a:ext cx="335326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15123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C5C29F-8BA9-4A4E-9DC9-5AE752DC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50795"/>
            <a:ext cx="11887200" cy="13128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B2E0DA-2401-4F5E-A108-C741DC33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7" y="3103528"/>
            <a:ext cx="9488224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64465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09C8EA-7B81-4A0A-B38C-3FD65C668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5" y="278130"/>
            <a:ext cx="3581400" cy="2552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030E6F-05AC-4412-BFFD-18EA49192C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6020" y="3229927"/>
            <a:ext cx="3600450" cy="30956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A7B7C0-D0D4-4FCB-8173-21E3381F45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37985" y="711517"/>
            <a:ext cx="3448050" cy="16859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C2BC92-AA30-41A2-A276-531F4C2E2E4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71310" y="3501389"/>
            <a:ext cx="3581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48953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455466-88C3-4D46-B0D9-8C16DD23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676155"/>
            <a:ext cx="944059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22762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03823E-7119-4720-B68C-4BC335B299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03100" y="215889"/>
            <a:ext cx="3255962" cy="642622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E9EDC0-12B1-4FD6-AC87-A4F05CDB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38" y="215889"/>
            <a:ext cx="3027657" cy="64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0601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0A3CE-D9A4-4F85-94E9-F884DB18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ПОДБОРА</a:t>
            </a:r>
          </a:p>
        </p:txBody>
      </p:sp>
    </p:spTree>
    <p:extLst>
      <p:ext uri="{BB962C8B-B14F-4D97-AF65-F5344CB8AC3E}">
        <p14:creationId xmlns:p14="http://schemas.microsoft.com/office/powerpoint/2010/main" val="659088950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713C7-3B10-405A-981E-218490CC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912226009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B5970-D652-4ED3-B055-C028D41F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8</a:t>
            </a:r>
          </a:p>
        </p:txBody>
      </p:sp>
    </p:spTree>
    <p:extLst>
      <p:ext uri="{BB962C8B-B14F-4D97-AF65-F5344CB8AC3E}">
        <p14:creationId xmlns:p14="http://schemas.microsoft.com/office/powerpoint/2010/main" val="2027302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650006680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F9311-756D-45D7-BB73-08C58D24E4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195" y="1323975"/>
            <a:ext cx="5297805" cy="4210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8909B-4482-4433-B239-798F6BA9DF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4959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1016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89E8F-B319-4E4F-805A-712BB4BAF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515" y="1263650"/>
            <a:ext cx="5153660" cy="4330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3BC54-6843-44D6-8A72-AB9BACB929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0300" y="942657"/>
            <a:ext cx="5925185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7386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F6997B-B802-4AA8-BD0D-D9F5A2E63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590" y="528318"/>
            <a:ext cx="3848100" cy="5801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06160-AE05-4054-AC72-81A6691FF4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552130"/>
            <a:ext cx="3810000" cy="5753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622A9-5A06-4F7E-A962-045A1DF7E7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5310" y="247329"/>
            <a:ext cx="3829050" cy="63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3345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B636F-6589-457E-B319-350EA85A6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80" y="947420"/>
            <a:ext cx="592518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271B69-5632-49C6-A2C5-5BB0F0813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2937" y="975995"/>
            <a:ext cx="5915660" cy="49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1121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05B72-15F6-49EE-9AC4-9C36E559F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758" y="2438400"/>
            <a:ext cx="2000250" cy="2000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D65B9-5F27-4A68-A8C6-A98D1B660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30993" y="2438400"/>
            <a:ext cx="1924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6659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139304-FB79-40CF-ABAC-EEA4BF6D3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399" y="952181"/>
            <a:ext cx="5934710" cy="49536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CEB73-7F73-4D62-98ED-248290692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891" y="933131"/>
            <a:ext cx="5934710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6707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9AD3E8-22AA-4584-B175-FB09EDA29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819" y="542607"/>
            <a:ext cx="3819525" cy="57727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7233-54EA-456A-86D0-58FAF4CB0D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5617" y="709294"/>
            <a:ext cx="3800475" cy="54394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7D9857-4B70-48EF-81EC-2335547181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70273" y="709294"/>
            <a:ext cx="3810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3752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FD05A-1923-40B1-8E4B-EAE0976589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878" y="699770"/>
            <a:ext cx="3848100" cy="54394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9489F-F74A-483F-A3FD-51BA5E3091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423545"/>
            <a:ext cx="3810000" cy="60109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741A1-93D7-4327-A061-7627023F9A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9022" y="414020"/>
            <a:ext cx="3838575" cy="60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8587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A7CC414-3192-4711-8142-AE63CA8BE3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049" y="3014604"/>
            <a:ext cx="5029902" cy="82879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A65F8-6E9C-4FA4-BCD8-57232F108A2B}"/>
              </a:ext>
            </a:extLst>
          </p:cNvPr>
          <p:cNvSpPr/>
          <p:nvPr/>
        </p:nvSpPr>
        <p:spPr>
          <a:xfrm>
            <a:off x="3048000" y="18774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БУДЕТ СКАЗАНО, ЧТО ПЕРИОД УСТАНАВЛИВАТЬ НА СЛЕДУЮЩИЙ МЕСЯЦ, ПОЛЕ ПЕРИОД В ДОКУМЕНТЕ НЕ НУЖНО.</a:t>
            </a:r>
          </a:p>
        </p:txBody>
      </p:sp>
    </p:spTree>
    <p:extLst>
      <p:ext uri="{BB962C8B-B14F-4D97-AF65-F5344CB8AC3E}">
        <p14:creationId xmlns:p14="http://schemas.microsoft.com/office/powerpoint/2010/main" val="3013845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1780C-1521-49CF-8A04-EF4B596AB5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415" y="1166812"/>
            <a:ext cx="5696585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C724A2-2D22-474C-AE1D-B2E0276572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0" y="1166812"/>
            <a:ext cx="567753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22335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255A3-FFBE-488D-A4F5-5ED8F17D4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2965" y="594995"/>
            <a:ext cx="381952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75C93-4A95-4110-882F-74A08C4B5A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0935" y="556895"/>
            <a:ext cx="3848100" cy="57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055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B00C8-ED7A-464D-A7B4-EEF8FAFA5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423" y="609281"/>
            <a:ext cx="3848100" cy="56013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2BA3BA-E796-4233-B92C-61E2070B42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475" y="609282"/>
            <a:ext cx="3829050" cy="5639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9FEAB-31BB-4946-B064-11B63E7D8C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17477" y="656907"/>
            <a:ext cx="3838575" cy="55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47646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2140D-1AED-4DC4-BE00-609ABBDA9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66812"/>
            <a:ext cx="564896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8486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D360E-7ACC-4AF5-820F-98166B82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БЮДЖЕТ</a:t>
            </a:r>
          </a:p>
        </p:txBody>
      </p:sp>
    </p:spTree>
    <p:extLst>
      <p:ext uri="{BB962C8B-B14F-4D97-AF65-F5344CB8AC3E}">
        <p14:creationId xmlns:p14="http://schemas.microsoft.com/office/powerpoint/2010/main" val="3472533914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39D03-2666-4FC2-9AF1-55D865DC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ОБЩЕГО МОДУЛЯ ПРОВЕДЕНИЕ ДОКУМЕНТОВ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B31897-E9BF-4F11-82E2-09FB1320E1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1785937"/>
            <a:ext cx="3810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5475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24026-F35B-4956-8E8D-6DDDE0D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ДОКУМЕНТОВ ПРИХОДНОЙ, РАСХОДНОЙ, ПРИХОД И РАСХОД ДЕНЕГ</a:t>
            </a:r>
          </a:p>
        </p:txBody>
      </p:sp>
    </p:spTree>
    <p:extLst>
      <p:ext uri="{BB962C8B-B14F-4D97-AF65-F5344CB8AC3E}">
        <p14:creationId xmlns:p14="http://schemas.microsoft.com/office/powerpoint/2010/main" val="2298519737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DC3B6-71AC-4227-9060-45D8C216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25386F-AC26-4D07-BD7D-F8ED5B79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06" y="1900024"/>
            <a:ext cx="600158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3832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1351ED-90D8-4AD9-887E-9BF19D586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90637"/>
            <a:ext cx="486791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8195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C145B0-A2E5-45F4-A17F-1F3E01DC9F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210" y="951964"/>
            <a:ext cx="8201579" cy="4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5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E45ECA-054F-4874-A564-9641D1140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372" y="1359248"/>
            <a:ext cx="7007254" cy="1679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BD615-A57B-46FC-82B6-E99FACA5D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1289" y="3819408"/>
            <a:ext cx="9049421" cy="13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6250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01631-38A4-4C09-A9F7-96DE4C7E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95075"/>
            <a:ext cx="892617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1556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E7EFE2-76CE-4EE6-9031-A501E202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413889"/>
            <a:ext cx="6944694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BAF36-A8AA-4321-984F-5E54720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4" y="2633884"/>
            <a:ext cx="6668431" cy="9621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BB9BA-D9B6-4BB1-A461-49E96929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83" y="3614747"/>
            <a:ext cx="6668431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D801D6-1D15-4476-B045-36533FD88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0" y="4577267"/>
            <a:ext cx="665890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4239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6FDD94-7A23-46AB-995E-3A5D9909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8971"/>
            <a:ext cx="754485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9947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6854D0-5191-4F7E-998F-B040FE8B7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100" y="1942892"/>
            <a:ext cx="716380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9309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1478734077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6F794C-9D08-4849-8685-9EDD6A2DCF21}"/>
              </a:ext>
            </a:extLst>
          </p:cNvPr>
          <p:cNvSpPr/>
          <p:nvPr/>
        </p:nvSpPr>
        <p:spPr>
          <a:xfrm>
            <a:off x="542459" y="163282"/>
            <a:ext cx="35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И РАСХОДНОЙ: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02EE22-B8E2-42E8-85AC-9EEBB875E9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9288" y="1030296"/>
            <a:ext cx="3073424" cy="47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192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8FD635-917A-4443-B7CE-B6764A6D5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98" y="1317244"/>
            <a:ext cx="5327858" cy="4223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74243D-54E9-42C5-84FD-D420E3AE67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2144" y="1317244"/>
            <a:ext cx="5307050" cy="42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73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B7394-2F52-4E40-84D3-3459B916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9" y="1151093"/>
            <a:ext cx="5692693" cy="45558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19D83-7FC6-4683-B02A-EE1EA8A6A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84" y="1151092"/>
            <a:ext cx="5692707" cy="4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3036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22600-F868-4BE3-9940-3EF4831C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0387" y="914244"/>
            <a:ext cx="6311226" cy="5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6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4FE87-9079-43CC-BAD7-598DA4ECD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4927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AAEB5-C95B-4ECF-933D-924602222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754" y="394788"/>
            <a:ext cx="4025344" cy="5726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AF70AE-1826-4EC8-B9AE-A66B693AD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0238" y="396351"/>
            <a:ext cx="3838575" cy="5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2234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B127-043B-4398-B469-02E9E3866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3888" y="156151"/>
            <a:ext cx="5964218" cy="153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F830-5BD7-4E46-93AB-9B8DA50AE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512" y="1874601"/>
            <a:ext cx="8066971" cy="4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763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15F03-CCED-4B3F-94FB-855F0937B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1799" y="514060"/>
            <a:ext cx="8328401" cy="5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3833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CE57EB-4B56-48B0-952E-F671AA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" y="2004082"/>
            <a:ext cx="11767794" cy="2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52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86A198-4953-49CE-9293-8EDC6047E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956" y="598415"/>
            <a:ext cx="6370087" cy="56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756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F6D47-4869-4D14-9FE0-55116A4CC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0750" y="440076"/>
            <a:ext cx="6690500" cy="59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2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BAFF2-E201-4565-B2E1-4B0735BF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610930609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7722-41AF-4DC8-B936-1EF8E0F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678259406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39958-2529-4C9C-AA8C-D9D469B74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03" y="1044257"/>
            <a:ext cx="5940425" cy="4769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C81E5-B571-4003-AB15-EAFA5F8A0F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8571" y="1044257"/>
            <a:ext cx="6011926" cy="4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520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D7DAF-9590-4306-8A32-F4698DC9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960" y="979857"/>
            <a:ext cx="8246080" cy="48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4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6031B-B2B0-4F07-84A9-E4B2D7164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258" y="932558"/>
            <a:ext cx="5480981" cy="4992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2CF1D3-C7A3-421C-ACAF-C2E46C9C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073" y="932557"/>
            <a:ext cx="5486457" cy="49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717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5A670-2E80-4357-BD0F-ED4A338BB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5" y="287127"/>
            <a:ext cx="3872570" cy="6283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5F7DE-F7DF-4591-917C-08CB3D63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5496" y="302952"/>
            <a:ext cx="3872570" cy="6252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58CC9E-CDB6-4099-BE60-01B873103E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5576" y="302952"/>
            <a:ext cx="4164975" cy="6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7296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11F91-3776-4E56-A082-63A4D80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D4419-57B3-493C-862A-835CCE69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19" y="2481445"/>
            <a:ext cx="9873761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269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5DB6F-36BD-4DDE-8F22-48B2E09B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5698" y="1194581"/>
            <a:ext cx="8500604" cy="44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881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E1405-5E55-4022-9251-E7A913782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2832" y="686944"/>
            <a:ext cx="8406336" cy="54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6833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BC4F0-85DE-4E57-8943-B6EF6766F7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430" y="721076"/>
            <a:ext cx="10227139" cy="54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4462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1E51D1-3743-4D20-9112-E6C0F32F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99839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461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30F4D-13C4-48F2-8E20-D8A85D7F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9" y="490781"/>
            <a:ext cx="6887536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3F6AB-3B59-4D90-850C-0A97BE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890762"/>
            <a:ext cx="6878010" cy="1076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EB44A4-EFBC-486C-910C-602331E1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4395269"/>
            <a:ext cx="6897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4201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F8103-B599-47FE-B531-03256B99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1836636"/>
            <a:ext cx="11115624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123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2824680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4ECE-B931-4460-A14C-D114F6B83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807" y="3047028"/>
            <a:ext cx="5262725" cy="76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7D665-25EC-4AE7-8AD6-15CFC5D433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9657" y="145084"/>
            <a:ext cx="3078158" cy="6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429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06960-66D5-4022-8E2D-1EBCE2CB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1" y="347232"/>
            <a:ext cx="3600953" cy="6163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2BC26-6667-4BDC-851A-53BED68F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08" y="347231"/>
            <a:ext cx="3803448" cy="61680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DB4085-3CC8-4494-B32A-C8F1BFBC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47" y="2457313"/>
            <a:ext cx="1562318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381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B0834-A6C5-4972-AF5F-54EEE587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86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E47706-69A5-40CE-8891-B1156668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15" y="271022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384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B628-9842-4F52-851E-1A4A82B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014075"/>
            <a:ext cx="899285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593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9A124-FFCC-4F4F-A4D7-A05B78B5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551714"/>
            <a:ext cx="9154803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399A8-38D6-48DA-835B-D701AB2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48" y="1837581"/>
            <a:ext cx="7856103" cy="4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014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FFAE5-43A7-44D2-8E7B-B80C2951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1" y="1280813"/>
            <a:ext cx="4810796" cy="4372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946B8-2314-4AFB-AEE7-9D32E72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4" y="1242707"/>
            <a:ext cx="482984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0771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0BCF9-6540-482C-8704-521E1484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7" y="1074118"/>
            <a:ext cx="2723631" cy="4709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CE363-28A5-4983-A9C4-D8102E58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86" y="1074119"/>
            <a:ext cx="2737049" cy="4709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E9BF6D-A9FC-4500-A4BF-0E9F311A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16" y="1074118"/>
            <a:ext cx="2891825" cy="4709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9AEF26-A4F6-4B60-9318-234BC3EA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23" y="1074119"/>
            <a:ext cx="2678100" cy="47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5034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680CC-401D-4566-9EE9-5F7A8ADC4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952" y="2271639"/>
            <a:ext cx="11408095" cy="23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3629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826EC-6678-4E21-88A0-D62E8D05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" y="1218891"/>
            <a:ext cx="4829849" cy="4420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847C0-A156-4D14-8485-DA40BE0F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6" y="1256996"/>
            <a:ext cx="48489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6078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C0D45F-831D-4717-AE9F-C1F423A3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" y="1006520"/>
            <a:ext cx="2843781" cy="484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016BC-5528-4F00-9ABC-CC854363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25" y="1006520"/>
            <a:ext cx="2569816" cy="4844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E4631-55D2-4159-8325-50F5E162B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5" y="1006520"/>
            <a:ext cx="2770642" cy="48449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552FDC-8B9B-4EE9-BB3B-D3BAE4751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34" y="1006519"/>
            <a:ext cx="2405348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5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3441E2-04D7-4958-BFC2-F3D18547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A9743-81DB-4ACE-BBB6-B1790764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04" y="975970"/>
            <a:ext cx="3232451" cy="2317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3ACC66-62BF-41B3-8DA0-2FC35599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1" y="3564294"/>
            <a:ext cx="3261485" cy="2317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719BA8-BF32-4105-A244-96E304F6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46" y="3564294"/>
            <a:ext cx="3218696" cy="2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135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F4B5C-9F36-4A76-AF27-4F46F7E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3" y="971207"/>
            <a:ext cx="4934639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9B5F0-8983-4052-AABC-A2DEFC2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10" y="971207"/>
            <a:ext cx="3329108" cy="2357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16343-1EEB-4F9E-A633-BCE700EB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33" y="3528969"/>
            <a:ext cx="3302354" cy="2357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2D1E63-D1CB-4124-AFAD-42C51F9C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4" y="3528969"/>
            <a:ext cx="3296780" cy="2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4022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C45FB-1D94-4E19-8042-0D0E1AD8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904522"/>
            <a:ext cx="5029902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C7E47-ADEA-4FE4-886A-D74A3BDD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88" y="904522"/>
            <a:ext cx="503942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377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FBB0A-0C1F-4235-8BD6-719191F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54" y="432968"/>
            <a:ext cx="3866092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7A055-AACE-4482-9219-A87DABFA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" y="432968"/>
            <a:ext cx="3599094" cy="59825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D79799-6F1F-498A-A658-B3EF015A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9" y="432967"/>
            <a:ext cx="35819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34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C0F34-6459-4499-A3C4-53E3B3AC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380574"/>
            <a:ext cx="3897815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13510-2EB9-4EED-8877-CBF929C5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80" y="380574"/>
            <a:ext cx="3572374" cy="6096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AA9F42-8D98-48F1-88D4-94E2FE46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7" y="380574"/>
            <a:ext cx="358973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3894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7045-D87C-46EF-9F02-8EA36D71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" y="904522"/>
            <a:ext cx="5039428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70EA7-ACE2-4F03-B33B-13FFBD2F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90" y="904522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315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9DB38D-7400-4AC1-9866-69CC3CD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4" y="437732"/>
            <a:ext cx="3852897" cy="5973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75EC-F176-4EF3-8190-A51C7854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2" y="428206"/>
            <a:ext cx="3581900" cy="5982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E212F-938A-4959-94F2-6E75D479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428205"/>
            <a:ext cx="360095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8637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514E3-96C8-42DE-AF19-0D1E572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652075"/>
            <a:ext cx="3581900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E95CC-071E-4B2A-AF42-38392D69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375811"/>
            <a:ext cx="3572374" cy="61063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A8274-DFE3-4990-A6E3-29461FCD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9" y="375811"/>
            <a:ext cx="35628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531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5EF54-9557-4006-8A12-A5BFA495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3" y="371048"/>
            <a:ext cx="3591426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E0C77-C6FB-4AD8-A9F6-5CB42167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53" y="371048"/>
            <a:ext cx="357237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0828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D523A-44CB-47C4-B2C6-FCC814FD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" y="2397554"/>
            <a:ext cx="2020619" cy="2062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9DD32-EE25-4C8D-AE82-B8380206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2528316"/>
            <a:ext cx="2368220" cy="1801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17B3C-AADD-48F4-A6AB-E559663A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39" y="747333"/>
            <a:ext cx="3600953" cy="536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6C15EC-2DB9-42E8-A295-B30C9581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00" y="775912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85DF7-A9BC-4C63-87D8-2DBFD8C2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2E18B-895B-44D9-BBA6-0FCE5A04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909286"/>
            <a:ext cx="3600953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E244F-3D95-4881-AE3B-2FBB139E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77" y="918812"/>
            <a:ext cx="360095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88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E710A-6C3E-4820-8374-53149F97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" y="2582223"/>
            <a:ext cx="2224632" cy="169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BB3C8-D7A5-43F1-878F-0EAC314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20" y="1045474"/>
            <a:ext cx="3030477" cy="4533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0A6693-8C0B-4158-8FD7-DABAB2F9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7" y="1045473"/>
            <a:ext cx="3033095" cy="45335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B6D4D-A654-4C78-9891-DCC2CE3B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045472"/>
            <a:ext cx="3181911" cy="45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1622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E89A-CCDC-438B-8F1B-009A5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20309479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B86C-8403-416D-8C91-CD8622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BB4C1-BFCD-4EF4-A827-53030972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8" y="2675515"/>
            <a:ext cx="9174504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3098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1CE0-8CC6-4B82-91D9-2B8D5973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2"/>
            <a:ext cx="12192000" cy="6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862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7AB4E-65E9-4211-9FA8-B0E17A15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" y="993911"/>
            <a:ext cx="10479468" cy="23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85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30202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ACFB7-1FA2-4CC1-BF7A-DADC2DEE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6" y="122704"/>
            <a:ext cx="608732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361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A3575-937A-4BBA-8B99-4D9AA51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782755"/>
            <a:ext cx="6963804" cy="5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204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C581B-49B8-4267-81E8-4A4FF746C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" y="1906269"/>
            <a:ext cx="10995601" cy="3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A74B0-C054-457B-BE19-B7E0927F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682719859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D8731-5F0A-44FC-ACC2-A2B9F2A5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 расходной и приходе денег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2D103C-35EF-4748-B80C-13D540C0A8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96700" y="1462088"/>
            <a:ext cx="3198597" cy="50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318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761542-2E4C-4FDF-A708-681004B302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052" y="881124"/>
            <a:ext cx="5189441" cy="50957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B7509-F20E-4220-90AB-E7104A2D4F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4509" y="823215"/>
            <a:ext cx="5239385" cy="51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22518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4908A1-1AA8-4827-BF67-49ADAECAC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991" y="924488"/>
            <a:ext cx="5499763" cy="50090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B5B18-34E0-43E2-9604-868A5D30D6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4488"/>
            <a:ext cx="5509539" cy="50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41932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B3807C-6E7A-48BB-8182-7857ABEB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31" y="346077"/>
            <a:ext cx="3353268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189BE2-E2C2-41F4-8FCD-82FB599FD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27" y="356759"/>
            <a:ext cx="397584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65330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DD2F6-B068-4290-BD20-2CCF001308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6869" y="254476"/>
            <a:ext cx="4358261" cy="7622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85A7D-70EB-4E99-ACA8-40F6B2CD13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3645" y="1301405"/>
            <a:ext cx="3624707" cy="530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1579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DA8DDD-DAEE-4543-8D80-7C4F062B23A6}"/>
              </a:ext>
            </a:extLst>
          </p:cNvPr>
          <p:cNvSpPr/>
          <p:nvPr/>
        </p:nvSpPr>
        <p:spPr>
          <a:xfrm>
            <a:off x="4168612" y="5868264"/>
            <a:ext cx="385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ФОРМЫ СПИСКА УБРАТЬ ПОЛЕ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1F072C-A906-4D13-90CE-48881D8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87" y="306442"/>
            <a:ext cx="6592220" cy="2810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B390C7-CC6A-4506-B33B-9C93AF58A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98" y="3525564"/>
            <a:ext cx="662079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9489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22C04-7170-4905-B608-DDB635F3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9</a:t>
            </a:r>
          </a:p>
        </p:txBody>
      </p:sp>
    </p:spTree>
    <p:extLst>
      <p:ext uri="{BB962C8B-B14F-4D97-AF65-F5344CB8AC3E}">
        <p14:creationId xmlns:p14="http://schemas.microsoft.com/office/powerpoint/2010/main" val="953571004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62475933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46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6EB1FA-7002-4D84-B751-72E7ED17FA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6" y="1253331"/>
            <a:ext cx="54628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15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0522" y="680720"/>
            <a:ext cx="3771900" cy="54965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E507BB-4663-46B6-89E9-3F9DC48A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19" y="2795499"/>
            <a:ext cx="1667108" cy="1267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169844-FBE8-463C-B362-0B724A0E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35" y="652075"/>
            <a:ext cx="3820058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9893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CECA35-1696-43C5-8A30-4E66DEB4D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72" y="766388"/>
            <a:ext cx="3772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1998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0601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7571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018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72744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046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54D90-4E83-47BD-BBDB-E96565B9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4043074758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7C83A-AD72-47D8-B8DC-3BA1192C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293957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51444-7693-46AA-B067-712E13F8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9235E48-C39F-4CFC-B38E-67106C21A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706" y="2562818"/>
            <a:ext cx="618258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66284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120ACF-07E0-4CB5-8AFD-CA48BE82B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76350"/>
            <a:ext cx="486791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7178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389F0D-B2AF-4CA8-841B-55E83A10A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2312" y="1057775"/>
            <a:ext cx="8447376" cy="47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7287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EE2F87-6E11-43CA-8B69-7A2731FD22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245052"/>
            <a:ext cx="5940425" cy="125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2EFEA-EFD4-4C52-AC3C-B2EF0D8C86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4552373"/>
            <a:ext cx="5940425" cy="2060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504377-134C-4C16-A081-01664720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997" y="1528647"/>
            <a:ext cx="4938003" cy="29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8213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F260EE-8DE3-4968-A163-7D6C8FFF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335313"/>
            <a:ext cx="8602275" cy="1181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6CECA3-7134-4DAF-A3CC-48E3BB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77" y="1565069"/>
            <a:ext cx="8554644" cy="1257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F64EFF-F81B-40A4-A3AB-3BD123EB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953" y="2961344"/>
            <a:ext cx="6144092" cy="35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7712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DA6ECA-89AE-4A03-89BC-C38D41F5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90577"/>
            <a:ext cx="1138396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17050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51395851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3254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12D281-6E11-4045-9075-A8E8A37DF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212" y="1233835"/>
            <a:ext cx="5548358" cy="4390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12A82-4577-4148-9E39-8B3CA5DDE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374" y="1233835"/>
            <a:ext cx="5526414" cy="43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52796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6D77B-0C4D-418F-97D7-25D179768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0628" y="203147"/>
            <a:ext cx="4110743" cy="6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8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3873C-C8EF-47AA-815E-5E9818ABB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306" y="2188301"/>
            <a:ext cx="2362670" cy="24813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39AF-B58B-4539-82F5-3A852DA1CF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5969" y="365714"/>
            <a:ext cx="4067211" cy="61265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12243-5BE4-49A9-B83E-CB23D7A273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6172" y="365714"/>
            <a:ext cx="4111017" cy="61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8998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F871A-E1CA-4E41-ACA0-878356332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922" y="1692998"/>
            <a:ext cx="8152156" cy="4839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B805D-1CAC-4B0F-941E-5DECE7BE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34" y="325122"/>
            <a:ext cx="6363132" cy="1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5237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B232BD-5446-49EF-8DF5-8ACE8F675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8" y="92469"/>
            <a:ext cx="7280901" cy="17830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3AE1-95BF-425B-8732-6285200013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546" y="2419029"/>
            <a:ext cx="3373303" cy="2019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7D811-3685-45EC-B06D-A4B53E518C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890" y="1987785"/>
            <a:ext cx="3509559" cy="45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0591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7D0B4-EF86-46CD-B996-09A4D98F5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55" y="2285512"/>
            <a:ext cx="3577065" cy="22869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BE1C3-BFA1-4A83-AF49-B24AA7245C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8243" y="175288"/>
            <a:ext cx="3933907" cy="6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9448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D1E33-649F-4071-9A91-3E347740F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29" y="1384908"/>
            <a:ext cx="11869942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920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15DDC9-31FF-41C7-89A0-E0EB7C95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6767" y="572368"/>
            <a:ext cx="6418466" cy="5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3850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53336-3832-4CE0-98EF-05045FE7E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801" y="337747"/>
            <a:ext cx="6930397" cy="6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752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0A5F0-1AAC-406F-8819-826D0167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3029" y="1568190"/>
            <a:ext cx="4465941" cy="3721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C206-EDC6-423A-99F0-A31674042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3032" y="1000486"/>
            <a:ext cx="5117012" cy="48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0536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B495-15D5-4F99-87B3-C74AC60F3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84" y="1826563"/>
            <a:ext cx="10388631" cy="3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6625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3279-4D12-4169-A795-4707A4A8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294889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529BD-D0C4-4EC4-AAFA-FB73AD2F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030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 (НЕ ОБЯЗАТЕЛЬНО)</a:t>
            </a:r>
            <a:br>
              <a:rPr lang="ru-RU" dirty="0"/>
            </a:br>
            <a:r>
              <a:rPr lang="ru-RU" dirty="0"/>
              <a:t>ПРИХОД МОЖНО ДЕЛАТЬ ОПЕРАЦИЕЙ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62FBCF-E8AC-476E-85EA-CF9BCB42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62" y="3483038"/>
            <a:ext cx="180047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0145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A61-13FE-4445-93E0-E8BACB8C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D14FC-FD5B-4F06-B41C-27561829F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38" y="2864890"/>
            <a:ext cx="11348923" cy="11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7267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C6D99-ED4B-4D64-8026-91E6A64FC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252" y="782443"/>
            <a:ext cx="8845495" cy="52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5457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6EFF0-124A-41E9-BC57-48E298EB5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9354" y="307819"/>
            <a:ext cx="8793291" cy="1719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DB41F7-29F7-42E9-8CB5-71821A0A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7" y="2026999"/>
            <a:ext cx="891664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60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48BF-B5F8-442E-A257-FE66C04E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00895"/>
            <a:ext cx="6887536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F285-903F-45ED-9CFC-AE9344D0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3342454"/>
            <a:ext cx="6906589" cy="93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71E8A-D01D-48A9-A0B7-3D400899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05" y="4388538"/>
            <a:ext cx="689706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645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18B37-BD55-443A-B3A4-C1586790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4" y="2140175"/>
            <a:ext cx="10149492" cy="2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2422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48062847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2CC5E-A3DA-4ED1-95EE-3FA0BDB5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1014075"/>
            <a:ext cx="60587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6575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EA954-607C-4C43-84DE-604D83A5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" y="2785973"/>
            <a:ext cx="1524213" cy="1286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71EEAF-059A-4B00-8257-25E8D5B3A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61363"/>
            <a:ext cx="3581900" cy="6134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AEC776-1EB1-489F-BB6F-C890D904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5" y="366973"/>
            <a:ext cx="3775260" cy="6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7037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6ED79-E793-4A39-B674-7453E911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1" y="280548"/>
            <a:ext cx="3581900" cy="62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3B606C-7E41-4773-9662-66FC7894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3" y="275785"/>
            <a:ext cx="359142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61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3C4FE-2549-4A38-B7D5-A01B494C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51969"/>
            <a:ext cx="9002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1502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9A191-7451-4050-98DB-BE5FC4B2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73327"/>
            <a:ext cx="9078592" cy="819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85721-457E-4379-9162-C1421953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2088404"/>
            <a:ext cx="71161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179"/>
      </p:ext>
    </p:extLst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1D38E2-82E0-4AAD-8C4E-FB2B3954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40" y="2514808"/>
            <a:ext cx="2814120" cy="18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32594"/>
      </p:ext>
    </p:extLst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4EB3A-B4DC-4ED8-93C7-32F41F42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8" y="975970"/>
            <a:ext cx="4972744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2BDB6-B6C1-45D8-A589-957D29B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975970"/>
            <a:ext cx="3256964" cy="2453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A637A2-3DF5-4D04-BD9B-66090158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34" y="975970"/>
            <a:ext cx="3247866" cy="2453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64036D-0044-42F2-B473-C186649C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6" y="3429001"/>
            <a:ext cx="3256964" cy="2453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BED2DB-9546-447C-BE7C-F24481ABC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85" y="3429000"/>
            <a:ext cx="3256964" cy="24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207"/>
      </p:ext>
    </p:extLst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50FB8-1D98-41EF-A523-406D55FA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2" y="324293"/>
            <a:ext cx="3816821" cy="288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9FE13-85A6-4085-96B4-F0104B26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8" y="324293"/>
            <a:ext cx="3819450" cy="2880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978F2A-C18F-45D9-B80D-BCD8FC5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8" y="3652935"/>
            <a:ext cx="3835635" cy="2880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6E8EF-652A-49C8-B605-BA3755E7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19" y="3652936"/>
            <a:ext cx="3819450" cy="2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7823"/>
      </p:ext>
    </p:extLst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6F3C8-F2CB-4AB2-9B97-81EF8F4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" y="899759"/>
            <a:ext cx="5077534" cy="50584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789290-0961-4D48-99CC-96EEB9DEC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686" y="899759"/>
            <a:ext cx="547763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3208"/>
      </p:ext>
    </p:extLst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D0B-3175-4B95-A572-BBB142B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437733"/>
            <a:ext cx="3581900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133F7D-02A4-4E26-8CB4-7193DB47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2" y="442495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AF880-61DA-42C8-93A0-B0E5F1AC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5" y="437733"/>
            <a:ext cx="3885309" cy="59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463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F9B6A-1D42-4114-93A3-96CDDF90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40" y="340807"/>
            <a:ext cx="3701319" cy="617638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994765-EAEE-4C7D-AF3E-3AEC6828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538" y="340807"/>
            <a:ext cx="3401348" cy="61763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F8F23E-6DDB-4C6E-BB91-6F049CCE7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82" y="340807"/>
            <a:ext cx="3737779" cy="61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6787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7CA1F-4584-4775-8C04-6468E1E86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7" y="1098130"/>
            <a:ext cx="2826213" cy="4812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AEF4E2-7843-4AA7-AC06-B3006707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7" y="1098131"/>
            <a:ext cx="2818716" cy="481280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FE506F-1C1C-410D-960A-CC9DF5D2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24" y="1098130"/>
            <a:ext cx="2636123" cy="48128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ACB273-F460-4FB5-8682-D817BAF9E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640" y="1098130"/>
            <a:ext cx="2635407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88533"/>
      </p:ext>
    </p:extLst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78B79-F1E8-4FEE-A3B3-12D12460C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" y="2528762"/>
            <a:ext cx="1943371" cy="180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5A05FF-ABDA-48D7-BCC2-E5A7C011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3F80E-2484-4AC8-A363-B7376948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3" y="761628"/>
            <a:ext cx="360095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5F3AB-FA14-44ED-825B-E5AE1D54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756865"/>
            <a:ext cx="3581900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80163-1FAF-41FE-95EB-0F844831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6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C493B-1D48-465B-B0F4-B6176ABE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87" y="756864"/>
            <a:ext cx="3714562" cy="53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0738"/>
      </p:ext>
    </p:extLst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66367-0183-4021-B051-0776EF2A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7" y="923575"/>
            <a:ext cx="3591426" cy="5010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8C1D7-FE03-40C5-9132-C5C49F15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9" y="923575"/>
            <a:ext cx="3581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876"/>
      </p:ext>
    </p:extLst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7A3F-BFBD-4A4A-8BA4-3584A0D0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463236990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7B9B-9B7D-4DDE-BAEA-02EFC56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86F472-30AD-437B-B70F-3BCB62A18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623" y="2655983"/>
            <a:ext cx="10596754" cy="2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1613"/>
      </p:ext>
    </p:extLst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F0696-97C6-4514-9323-AB2BDA7D1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821" y="628538"/>
            <a:ext cx="6344357" cy="5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3662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C77A64-07DF-4F19-B6BE-20FA0752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85" y="252753"/>
            <a:ext cx="9956629" cy="63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3494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F78FA-90BE-4229-8EE0-C0EF37594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047" y="1356596"/>
            <a:ext cx="9999905" cy="15595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9C64F-8A59-4793-B151-1EC29A8203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047" y="3941825"/>
            <a:ext cx="9999904" cy="18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1047"/>
      </p:ext>
    </p:extLst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5558A-0F7A-4BAE-9503-8121CACE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81340"/>
            <a:ext cx="7897327" cy="4344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9F987-84AA-4137-A4B4-61F9FCC6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3" y="4679174"/>
            <a:ext cx="60968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478"/>
      </p:ext>
    </p:extLst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BB6AC-5080-4C22-849D-2D67E3D7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1" y="2191863"/>
            <a:ext cx="8752738" cy="24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420"/>
      </p:ext>
    </p:extLst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5FF31-2DF1-45A7-918E-AF1BB20F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476703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24979"/>
            <a:ext cx="3749375" cy="560803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8096B2-7B32-461C-BAF7-B4543651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92" y="2207958"/>
            <a:ext cx="3145107" cy="24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84"/>
      </p:ext>
    </p:extLst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FD2ECB-8A6A-492A-92BB-E252CEBF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61495"/>
            <a:ext cx="920243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60282"/>
      </p:ext>
    </p:extLst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603" y="542522"/>
            <a:ext cx="3362794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1111"/>
      </p:ext>
    </p:extLst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3889655675"/>
      </p:ext>
    </p:extLst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5DE03-8027-4E8F-8CA8-9A940A59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10</a:t>
            </a:r>
          </a:p>
        </p:txBody>
      </p:sp>
    </p:spTree>
    <p:extLst>
      <p:ext uri="{BB962C8B-B14F-4D97-AF65-F5344CB8AC3E}">
        <p14:creationId xmlns:p14="http://schemas.microsoft.com/office/powerpoint/2010/main" val="2288334367"/>
      </p:ext>
    </p:extLst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6DA5F-6FC8-4799-A53B-F13AC28A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565724904"/>
      </p:ext>
    </p:extLst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ED8B99-6692-4427-A8EA-59901F9362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084" y="2962274"/>
            <a:ext cx="1704975" cy="933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C51946-734B-48B6-B174-53CD399E0F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90605" y="3143249"/>
            <a:ext cx="1828800" cy="571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DE8236-BECB-4FF5-AF65-4F3D346A0D2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00" y="654333"/>
            <a:ext cx="3464790" cy="554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259C9C-5E6A-4FE2-90A1-95CF22484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576" y="566337"/>
            <a:ext cx="3562847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0502"/>
      </p:ext>
    </p:extLst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A169-1769-4DE6-B2C6-8BA655AE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714" y="1014095"/>
            <a:ext cx="4677410" cy="4829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C4C-8E62-4C43-96ED-AB717ADCA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1969" y="1064895"/>
            <a:ext cx="594042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8125"/>
      </p:ext>
    </p:extLst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C4CA05-8FF4-44C6-9175-DC53E1A01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680720"/>
            <a:ext cx="3771900" cy="54965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1C4A4F-D64D-401A-8C06-CD5D3E6BB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72" y="2881236"/>
            <a:ext cx="164805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6297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7E3C04-69D2-45E9-8A56-9922A3B95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272" y="2614612"/>
            <a:ext cx="197167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83D02-98DE-4879-A5D0-BDF2B9704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3947" y="2633662"/>
            <a:ext cx="1924050" cy="16097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2BAD02-5BA0-4862-9557-D0398266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541" y="766388"/>
            <a:ext cx="358190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B1D4-AB1D-45A1-97C8-65E091592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1" y="1074101"/>
            <a:ext cx="5940425" cy="4730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DB9AB-E37A-4969-9F74-C7BA2120F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53782"/>
            <a:ext cx="5940425" cy="4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05576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C8588-13F3-4646-99D9-3F41DD2C2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62037"/>
            <a:ext cx="5940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0728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5783-8C58-421D-AEC1-7E3A12CC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985496"/>
            <a:ext cx="817359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15462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0FACE-0ED6-49C6-B0E1-D735F60BD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280160"/>
            <a:ext cx="5520690" cy="4297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5D0E9-D75B-4AA5-A229-5197743984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35380"/>
            <a:ext cx="5940425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98863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90FC-AB17-4DE1-8300-4747EC92A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23" y="533400"/>
            <a:ext cx="3009900" cy="579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E1051-B572-4CB1-8109-6CA86ECD4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3430" y="502920"/>
            <a:ext cx="3025140" cy="585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A75D1B-354B-4912-8C2E-22C0E15CF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34977" y="659130"/>
            <a:ext cx="304038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377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97AC3F-8361-40C1-85C3-76F9C888C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3914" y="990282"/>
            <a:ext cx="4686935" cy="48774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EC5E0F-01DF-4AFD-9E75-1395CD82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53" y="990282"/>
            <a:ext cx="5342960" cy="48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8766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D49EB9-CDEE-4876-87C4-57C95EE63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8625" y="323532"/>
            <a:ext cx="3790950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19CDD-072C-460B-BEED-22DDABB645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3177" y="347344"/>
            <a:ext cx="3771900" cy="61633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7E9A3E-3D7B-401F-AAD3-74DFEBA3DF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38679" y="280669"/>
            <a:ext cx="3752850" cy="62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5639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FDB512-1CE6-4533-B1B0-82029E3E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87" y="356759"/>
            <a:ext cx="3591426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57941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10190-CC3B-4339-973C-C9A9DBCC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1587030"/>
      </p:ext>
    </p:extLst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2061C-BF2A-4D31-B9FC-7F9D6770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4077939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FA21A6-3103-477E-B0A6-B715303FF8EB}"/>
              </a:ext>
            </a:extLst>
          </p:cNvPr>
          <p:cNvSpPr/>
          <p:nvPr/>
        </p:nvSpPr>
        <p:spPr>
          <a:xfrm>
            <a:off x="7696922" y="510371"/>
            <a:ext cx="3074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ЗАПРЕТИТЬ ПРОВЕДЕНИЕ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0FACB6-816E-4BB9-88AA-C3E23546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" y="971207"/>
            <a:ext cx="5896798" cy="49155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4F82E-8953-47D9-B03F-177C234C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41" y="980733"/>
            <a:ext cx="5887272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3911"/>
      </p:ext>
    </p:extLst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8BF856-7AF6-47F8-83F9-3AE7957C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56732"/>
            <a:ext cx="9211961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1404"/>
      </p:ext>
    </p:extLst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60DAF-08CB-4986-8FB0-F1737DD5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КОМПЛЕКТАЦИЯ</a:t>
            </a:r>
          </a:p>
        </p:txBody>
      </p:sp>
    </p:spTree>
    <p:extLst>
      <p:ext uri="{BB962C8B-B14F-4D97-AF65-F5344CB8AC3E}">
        <p14:creationId xmlns:p14="http://schemas.microsoft.com/office/powerpoint/2010/main" val="880076585"/>
      </p:ext>
    </p:extLst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F85D-6A5D-4CDE-9A03-23F59384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E1B4674-490C-4570-9BAC-34C00A1D1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891" y="2885999"/>
            <a:ext cx="550621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66931"/>
      </p:ext>
    </p:extLst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CDB42-4016-473A-A7DB-0B622DF671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1192" y="820545"/>
            <a:ext cx="5929615" cy="52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73616"/>
      </p:ext>
    </p:extLst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0C0734-2342-4EAB-8FEE-6DBB250D01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6251" y="96890"/>
            <a:ext cx="8459498" cy="48908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97DBDD-BA84-4BA2-A711-8124F86F54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884" y="5458691"/>
            <a:ext cx="11488231" cy="8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818"/>
      </p:ext>
    </p:extLst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406DD83-CC1D-467C-A935-987EE3BA9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650" y="227735"/>
            <a:ext cx="8758700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7AD7C8-9281-4E99-81E7-69CFB301E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79" y="4648776"/>
            <a:ext cx="638264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33704"/>
      </p:ext>
    </p:extLst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618175-D550-4755-B3EE-9D0779D50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90" y="474852"/>
            <a:ext cx="6411220" cy="14194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81BDC-B709-437E-9511-90DECEC2E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69" y="1986638"/>
            <a:ext cx="6173061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3CB49A-6689-48FF-A236-A4EEDC847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78" y="3168305"/>
            <a:ext cx="638264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4842"/>
      </p:ext>
    </p:extLst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D7AAAC-625A-4FB6-B739-E8989A539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443" y="2528762"/>
            <a:ext cx="637311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10181"/>
      </p:ext>
    </p:extLst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0686F5D-AFA1-4A81-8532-0B468EB0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347" y="1649361"/>
            <a:ext cx="7307306" cy="35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9429-286E-466E-BD48-92DF9A7E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237943865"/>
      </p:ext>
    </p:extLst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3707"/>
      </p:ext>
    </p:extLst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01D1B-F126-4A43-AF2A-B8938DB40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785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38249-C634-4ADF-8361-F9257C15A0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343" y="1149855"/>
            <a:ext cx="5474336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0163"/>
      </p:ext>
    </p:extLst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D550D7-A971-4B68-838B-562156C7C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E1A47-96F2-46DC-8BE6-B4F1B9F36C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387C1-D4DC-4760-9FB9-2ED7ACF3F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43429F-AEB9-4A30-ACF2-64B7BA9861A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3311"/>
      </p:ext>
    </p:extLst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5CBE-BBD4-4028-985B-8E1A9113B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720" y="530393"/>
            <a:ext cx="6920560" cy="5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0505"/>
      </p:ext>
    </p:extLst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48EAE-3F98-443C-AA92-23A8176540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513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06A2CA-A506-4219-BA10-7D66704B2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828" y="980757"/>
            <a:ext cx="5877560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3365"/>
      </p:ext>
    </p:extLst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C1AB2-3DFC-49A4-850A-3C971AD47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8403" y="237819"/>
            <a:ext cx="4375194" cy="63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4269"/>
      </p:ext>
    </p:extLst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4FC-8378-43BD-8925-8FEF6F9A0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2109" y="558023"/>
            <a:ext cx="6907781" cy="5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169"/>
      </p:ext>
    </p:extLst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DA8F8-EE6C-472D-A4FF-FD0A79CD8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2507" y="1147445"/>
            <a:ext cx="5086985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7218"/>
      </p:ext>
    </p:extLst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18B241-F6FB-4469-8FB4-630AF411C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9559" y="950513"/>
            <a:ext cx="8332881" cy="49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8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ABDC2-A8A9-4554-AAF2-E815158EF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354" y="924052"/>
            <a:ext cx="7833291" cy="50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0320"/>
      </p:ext>
    </p:extLst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9D5DD-81B7-4D5A-ACAC-FF90AFF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5" y="1986105"/>
            <a:ext cx="11404349" cy="28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1593"/>
      </p:ext>
    </p:extLst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47EC5E-60A4-4896-A103-08E531C89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1776" y="666961"/>
            <a:ext cx="6208448" cy="5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1010"/>
      </p:ext>
    </p:extLst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87522-E4F6-47EA-8CE4-4D20FB2E0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3423" y="535011"/>
            <a:ext cx="6525153" cy="5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2968"/>
      </p:ext>
    </p:extLst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661D5-3EAF-4F56-AAE8-7D16301F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477824902"/>
      </p:ext>
    </p:extLst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69D00-F3CC-444B-BFFE-BCC70BEF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993958951"/>
      </p:ext>
    </p:extLst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557A9-9FD0-42BE-9761-E19992D4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 (НЕ ОБЯЗАТЕЛЬНО)</a:t>
            </a:r>
            <a:br>
              <a:rPr lang="ru-RU" dirty="0"/>
            </a:br>
            <a:r>
              <a:rPr lang="ru-RU" dirty="0"/>
              <a:t>МОЖНО ПРИХОДОВАТЬ ОПЕРАЦИЕЙ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60FD26-EFB8-4362-9718-A9986C71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80" y="4635272"/>
            <a:ext cx="2726439" cy="10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91429"/>
      </p:ext>
    </p:extLst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A9B3F-D03E-480A-A7C4-5811CFE6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6F49AA4-983E-4CEB-9DE9-F447B39A3F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241" y="2860047"/>
            <a:ext cx="8847518" cy="21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4178"/>
      </p:ext>
    </p:extLst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24DF1-BDFA-41C4-A017-8D0AAE43B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296" y="1043412"/>
            <a:ext cx="11383408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317"/>
      </p:ext>
    </p:extLst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F798D-D5AB-48A7-8283-02E3645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5" y="1228671"/>
            <a:ext cx="11431509" cy="4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83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C35A4-EC1A-4912-9D3C-8065F8D7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0" y="1011108"/>
            <a:ext cx="10392499" cy="48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3343"/>
      </p:ext>
    </p:extLst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E593F-FA44-455D-8833-41F67037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7" y="163212"/>
            <a:ext cx="6897063" cy="2896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3C082-416C-49C2-8754-AA0A6D1A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3512994"/>
            <a:ext cx="692564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7503"/>
      </p:ext>
    </p:extLst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618776-0CD8-4D8C-86DB-4EE03822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823813"/>
            <a:ext cx="89166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008"/>
      </p:ext>
    </p:extLst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8B14B-F50C-427D-A85B-8DCE4EC08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48" y="1351103"/>
            <a:ext cx="8657903" cy="41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0265"/>
      </p:ext>
    </p:extLst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9429-286E-466E-BD48-92DF9A7E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68058137"/>
      </p:ext>
    </p:extLst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B9F18-59C2-43FB-9FC4-3E38AF1C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0" y="1023602"/>
            <a:ext cx="604921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9738"/>
      </p:ext>
    </p:extLst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487017-6B56-44E7-8656-B7D13D161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57" y="2790736"/>
            <a:ext cx="1552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0E985-2A43-4EE9-9D3B-ACC31CFE2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08" y="351995"/>
            <a:ext cx="3581900" cy="6154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05A6FE-C34E-42F1-B12A-B0A5F17E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13" y="351995"/>
            <a:ext cx="3801005" cy="61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190"/>
      </p:ext>
    </p:extLst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EA4A63-DB7F-42EC-AE33-8EF8B895D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60" y="271022"/>
            <a:ext cx="3591426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9B363-CD2B-4F49-A975-1EADC688C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16" y="261495"/>
            <a:ext cx="360095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0374"/>
      </p:ext>
    </p:extLst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DA54A5-F6EC-4303-B538-11A23A92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71233"/>
            <a:ext cx="898332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3287"/>
      </p:ext>
    </p:extLst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CFF2C-4C8C-47C6-95DF-8A7C0C89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677776"/>
            <a:ext cx="9040487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C5A31-C72D-4B7E-B741-4D0B2F2B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2312534"/>
            <a:ext cx="703043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59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73F48-062B-4DA1-A612-CFFE75FE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21" y="2881236"/>
            <a:ext cx="166710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C45BF9-9AED-4B83-A110-7F348EDD2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99" y="280548"/>
            <a:ext cx="35914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0819"/>
      </p:ext>
    </p:extLst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C1162-B086-4C68-9FDE-0BE7CED6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0" y="3082922"/>
            <a:ext cx="4308674" cy="692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EDCA6D-6F06-4413-9A4D-C1665CD4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64" y="209939"/>
            <a:ext cx="29812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869"/>
      </p:ext>
    </p:extLst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97F6A3-A9BE-4421-9957-691ADE43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9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3420F-2DD7-488A-912E-51531E13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34" y="966444"/>
            <a:ext cx="2996761" cy="22619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D528FB-D88E-4108-9737-AF3035F6B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05" y="3629608"/>
            <a:ext cx="3003258" cy="22619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9B7691-2D79-4077-AAB2-877DEFD7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14" y="3629607"/>
            <a:ext cx="3013808" cy="22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6373"/>
      </p:ext>
    </p:extLst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64E5A-A0FD-41C9-8251-C5EF1ACF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6" y="2100581"/>
            <a:ext cx="3520123" cy="26568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FED85-6C72-42E0-82B3-6DD9E022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4" y="2100581"/>
            <a:ext cx="3478311" cy="26568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60C9B1-6D26-481F-A195-F3E6BBB0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40" y="2100581"/>
            <a:ext cx="3537474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200"/>
      </p:ext>
    </p:extLst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4AE7C-D69E-4E18-B30B-5BC83907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" y="966444"/>
            <a:ext cx="4963218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3216B9-94B4-4CA6-92D4-4B0A973C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04" y="966444"/>
            <a:ext cx="3253914" cy="2309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F42809-FDC5-4E28-B447-E854C989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76" y="3582105"/>
            <a:ext cx="3273455" cy="2309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0C7CB6-B55A-4675-B50D-000A10FB1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31" y="3582105"/>
            <a:ext cx="3260807" cy="2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56769"/>
      </p:ext>
    </p:extLst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44543-F787-42BE-B87F-956C7F43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4" y="909286"/>
            <a:ext cx="5058481" cy="5039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B7BB2D-23B0-42A1-AFD1-A7B22E18E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7" y="909286"/>
            <a:ext cx="505848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174"/>
      </p:ext>
    </p:extLst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D962B-2238-4F09-9021-BAEC606E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6" y="437732"/>
            <a:ext cx="3572374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B8015-5D4C-41D3-87F7-6C0B48C4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32" y="437732"/>
            <a:ext cx="3572374" cy="5982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CC4508-07A6-40D2-AB9A-1D8CA44C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98" y="437732"/>
            <a:ext cx="388556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1462"/>
      </p:ext>
    </p:extLst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1CE1E5-293D-40E5-89D7-BED4669D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" y="652075"/>
            <a:ext cx="3591426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F95FC-51D1-4FB9-9E72-7F64D2738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42548"/>
            <a:ext cx="3600953" cy="55729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E34D9A-55DD-46C9-9FA3-1C261ED4C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66" y="652075"/>
            <a:ext cx="3644639" cy="55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025"/>
      </p:ext>
    </p:extLst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4BC69-9EED-4A5D-8519-90C4F90E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7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911007-E6D0-4584-9FE4-31D349B16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01" y="366283"/>
            <a:ext cx="3597019" cy="61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99"/>
      </p:ext>
    </p:extLst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C04D1-A1D6-449C-AD57-4845DB84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0" y="918812"/>
            <a:ext cx="5048955" cy="50203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480775-864B-40B2-A8C9-A3884D1D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97" y="899760"/>
            <a:ext cx="504895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68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4C541F-72A2-4D40-890A-935697D4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" y="442495"/>
            <a:ext cx="3600953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BBE65-D05E-4CFB-A774-5F5E6CC8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60" y="432969"/>
            <a:ext cx="3581900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8A5C2-7EDD-458F-8DDA-3E716B88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9" y="442494"/>
            <a:ext cx="386863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9209"/>
      </p:ext>
    </p:extLst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880E1-BEDC-499D-8EFF-DD299035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5" y="366285"/>
            <a:ext cx="3591426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68124D-55DC-491C-9CE2-217852CA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8" y="366285"/>
            <a:ext cx="3621744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A3E0C-B323-4B4A-A4A6-94A7978D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69" y="366285"/>
            <a:ext cx="358352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8969"/>
      </p:ext>
    </p:extLst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451786-0186-49DF-B0A2-EBAE4F7E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2" y="375811"/>
            <a:ext cx="3591426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35DC76-8884-4DAC-B99B-10748D7D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23" y="375811"/>
            <a:ext cx="3997093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2138"/>
      </p:ext>
    </p:extLst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8E86FF-7511-41B0-A935-BBD2C7DA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" y="2081024"/>
            <a:ext cx="2229161" cy="2695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8CAE15-8788-4FA1-B749-F5A89C047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4" y="2057206"/>
            <a:ext cx="3581900" cy="27435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AFAB63-5623-4A98-926F-A56A6B6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51" y="761626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2473"/>
      </p:ext>
    </p:extLst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D1490-3B63-46F2-B58D-26FC28EC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0" y="756864"/>
            <a:ext cx="3591426" cy="5344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A41EE-F5A7-4C99-9C3F-B5895668C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11" y="752101"/>
            <a:ext cx="3591426" cy="5353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6B2AA7-7BD3-4D3C-A545-20FB992E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32" y="747338"/>
            <a:ext cx="3727515" cy="53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1372"/>
      </p:ext>
    </p:extLst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686F41-1283-4787-B531-4F99817A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82" y="914049"/>
            <a:ext cx="3572374" cy="5029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F95EC6-296F-43AE-921C-AD5BE6CB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6" y="923575"/>
            <a:ext cx="359142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4615"/>
      </p:ext>
    </p:extLst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451F7A-F0E5-4B89-875F-B6549FA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4" y="2061971"/>
            <a:ext cx="3562847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9CAD26-2E23-45B2-B279-DA4A307B5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761628"/>
            <a:ext cx="3581900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633BD-E003-42F9-89B6-83FCF6F3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409" y="761628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3984"/>
      </p:ext>
    </p:extLst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6361E-6394-4210-8ABE-06D227BE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8" y="852128"/>
            <a:ext cx="3610479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58D25-29A7-4C99-9AEC-6C0FD580B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35" y="652075"/>
            <a:ext cx="360095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4417"/>
      </p:ext>
    </p:extLst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F431A-7616-4960-A7C1-94604194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25124085"/>
      </p:ext>
    </p:extLst>
  </p:cSld>
  <p:clrMapOvr>
    <a:masterClrMapping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BD3E5-219D-4F18-9DFB-5DD39D14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253D-B9CC-40BC-807F-6010C864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44" y="2537616"/>
            <a:ext cx="7606711" cy="25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20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10D133-0DA7-4ACA-B729-5D7E8EE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70492"/>
            <a:ext cx="8316486" cy="4829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9EDD29-FF67-4CC0-A6B4-AF596D31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4987890"/>
            <a:ext cx="842127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77455"/>
      </p:ext>
    </p:extLst>
  </p:cSld>
  <p:clrMapOvr>
    <a:masterClrMapping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A5357-FA48-4397-80FB-6884ECB9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8" y="289062"/>
            <a:ext cx="8430802" cy="48012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5DD242-5847-4E63-B810-D70FB304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0" y="5466981"/>
            <a:ext cx="649695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51952"/>
      </p:ext>
    </p:extLst>
  </p:cSld>
  <p:clrMapOvr>
    <a:masterClrMapping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F19142-6D83-41AD-82D3-F4351FDD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9" y="1652766"/>
            <a:ext cx="7753240" cy="15577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09674-6C98-4446-BA3D-14BA30C2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5" y="3647506"/>
            <a:ext cx="8042969" cy="1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2087"/>
      </p:ext>
    </p:extLst>
  </p:cSld>
  <p:clrMapOvr>
    <a:masterClrMapping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6FA27-A62B-4C74-BD64-E7DF9F23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7" y="1950238"/>
            <a:ext cx="8439006" cy="29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6677"/>
      </p:ext>
    </p:extLst>
  </p:cSld>
  <p:clrMapOvr>
    <a:masterClrMapping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9429-286E-466E-BD48-92DF9A7E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257264661"/>
      </p:ext>
    </p:extLst>
  </p:cSld>
  <p:clrMapOvr>
    <a:masterClrMapping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1638" y="537210"/>
            <a:ext cx="2887980" cy="5753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77000" y="537210"/>
            <a:ext cx="2895600" cy="578358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193BD1-AEBC-4CA6-A110-47144CB9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042" y="2628788"/>
            <a:ext cx="159089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1735"/>
      </p:ext>
    </p:extLst>
  </p:cSld>
  <p:clrMapOvr>
    <a:masterClrMapping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A2D81B-9128-498D-B505-5931CF97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06" y="1150620"/>
            <a:ext cx="5076457" cy="45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81403"/>
      </p:ext>
    </p:extLst>
  </p:cSld>
  <p:clrMapOvr>
    <a:masterClrMapping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42350" y="605790"/>
            <a:ext cx="2849880" cy="5646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99771" y="60579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81604"/>
      </p:ext>
    </p:extLst>
  </p:cSld>
  <p:clrMapOvr>
    <a:masterClrMapping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99903" y="699151"/>
            <a:ext cx="5533852" cy="545969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9071D9-12E1-4DCF-AF11-6E50198E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392" y="699151"/>
            <a:ext cx="2411913" cy="54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68496"/>
      </p:ext>
    </p:extLst>
  </p:cSld>
  <p:clrMapOvr>
    <a:masterClrMapping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E512BB-2B9C-4055-B1D2-0D830C54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5" y="83127"/>
            <a:ext cx="3165503" cy="6691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B2718D-1677-4DF3-9802-F785C5B77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76" y="83127"/>
            <a:ext cx="3170248" cy="66917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A03C51-0A56-4C7C-8468-5C731B62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62" y="83126"/>
            <a:ext cx="3179255" cy="66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0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64773"/>
      </p:ext>
    </p:extLst>
  </p:cSld>
  <p:clrMapOvr>
    <a:masterClrMapping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3681"/>
      </p:ext>
    </p:extLst>
  </p:cSld>
  <p:clrMapOvr>
    <a:masterClrMapping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4642"/>
      </p:ext>
    </p:extLst>
  </p:cSld>
  <p:clrMapOvr>
    <a:masterClrMapping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9497B-9AAD-40B5-8F6C-A05D1995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19" y="261495"/>
            <a:ext cx="92119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34847"/>
      </p:ext>
    </p:extLst>
  </p:cSld>
  <p:clrMapOvr>
    <a:masterClrMapping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F764A-0C05-4820-8106-F85B6F8A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933269528"/>
      </p:ext>
    </p:extLst>
  </p:cSld>
  <p:clrMapOvr>
    <a:masterClrMapping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8D6AE-C35D-40E6-A05E-D985359F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11</a:t>
            </a:r>
          </a:p>
        </p:txBody>
      </p:sp>
    </p:spTree>
    <p:extLst>
      <p:ext uri="{BB962C8B-B14F-4D97-AF65-F5344CB8AC3E}">
        <p14:creationId xmlns:p14="http://schemas.microsoft.com/office/powerpoint/2010/main" val="3821287016"/>
      </p:ext>
    </p:extLst>
  </p:cSld>
  <p:clrMapOvr>
    <a:masterClrMapping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578EB-E9C1-40A6-BF91-CD18E1B7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490155701"/>
      </p:ext>
    </p:extLst>
  </p:cSld>
  <p:clrMapOvr>
    <a:masterClrMapping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7F74D-8CC5-4467-B4B1-3776233C89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481772"/>
            <a:ext cx="5940425" cy="38811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F0A35-93BB-4B66-8C40-DAEEB00E01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95107"/>
            <a:ext cx="5940425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05219"/>
      </p:ext>
    </p:extLst>
  </p:cSld>
  <p:clrMapOvr>
    <a:masterClrMapping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CF934C-D619-4FEF-90C6-C7938527AD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381" y="594995"/>
            <a:ext cx="3800475" cy="56680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18AFA0-8A10-4E15-9F91-766C9F07FD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6598" y="633095"/>
            <a:ext cx="3800475" cy="56299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C6C720-F767-4F67-B679-6D3573C6F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15" y="675888"/>
            <a:ext cx="3562847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5904"/>
      </p:ext>
    </p:extLst>
  </p:cSld>
  <p:clrMapOvr>
    <a:masterClrMapping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C17B6F-2FC4-4470-97E0-E9EB994DCE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503362"/>
            <a:ext cx="5940425" cy="38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0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CA2BE-4195-4DB3-9BDC-D811E1EBAA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5260" y="1367372"/>
            <a:ext cx="2455384" cy="41232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731C77-DC4A-4848-BDF5-44FFD81B70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45184" y="1626297"/>
            <a:ext cx="2298771" cy="36054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94CC4-3247-4E7C-87D4-0599DB90B1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804310" y="1554426"/>
            <a:ext cx="2341510" cy="37491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A69CC0-0920-4565-B577-97E996A0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5" y="2377787"/>
            <a:ext cx="1798461" cy="21024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946923-2E88-469D-B098-E4526BF1A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876" y="1495285"/>
            <a:ext cx="2963317" cy="38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04135"/>
      </p:ext>
    </p:extLst>
  </p:cSld>
  <p:clrMapOvr>
    <a:masterClrMapping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45B98A-4BFB-4DFA-93FD-3D29468343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73675" y="2415539"/>
            <a:ext cx="5940425" cy="20269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821213-FDFA-4B86-93DB-30A83AED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73" y="928337"/>
            <a:ext cx="4420217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8138"/>
      </p:ext>
    </p:extLst>
  </p:cSld>
  <p:clrMapOvr>
    <a:masterClrMapping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492206-E7FA-48A2-8EAA-235E6F44C7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514" y="1727835"/>
            <a:ext cx="5940425" cy="34023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19C3D-08FB-415F-8BD3-1F5313E0C6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2939" y="3033712"/>
            <a:ext cx="519176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9541"/>
      </p:ext>
    </p:extLst>
  </p:cSld>
  <p:clrMapOvr>
    <a:masterClrMapping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CD58D-86B4-417F-806C-C3CFF2BD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РЕКВИЗИТЫ КАК В ПРЕДЫДУЩЕМ РЕГИСТРЕ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8A3FE3-F241-4081-8094-F6847C221F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286" y="1825625"/>
            <a:ext cx="67014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64511"/>
      </p:ext>
    </p:extLst>
  </p:cSld>
  <p:clrMapOvr>
    <a:masterClrMapping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E407199-7B52-4CB6-A7AC-4565B2C326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644" y="802336"/>
            <a:ext cx="8106712" cy="52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8423"/>
      </p:ext>
    </p:extLst>
  </p:cSld>
  <p:clrMapOvr>
    <a:masterClrMapping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5304E9-208B-46D9-9F1E-D921C7C3D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8645" y="952182"/>
            <a:ext cx="5934710" cy="49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7255"/>
      </p:ext>
    </p:extLst>
  </p:cSld>
  <p:clrMapOvr>
    <a:masterClrMapping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BCF934-7C41-4141-9D7C-BC7FB0FE8B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8511" y="2705100"/>
            <a:ext cx="1543050" cy="1447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CD4F5E-B0C8-4F0B-BBED-25CBD836C6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59652" y="237807"/>
            <a:ext cx="3790950" cy="63823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6B8C48-DDB7-4C8C-816F-ADD7E17C2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693" y="571100"/>
            <a:ext cx="441069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1079"/>
      </p:ext>
    </p:extLst>
  </p:cSld>
  <p:clrMapOvr>
    <a:masterClrMapping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C70638-83F2-47BD-8404-C668F915F1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8089" y="828356"/>
            <a:ext cx="3790950" cy="52012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4C6F0C-B63E-4357-85EC-BB8C7104E0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3912" y="2028823"/>
            <a:ext cx="381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61436"/>
      </p:ext>
    </p:extLst>
  </p:cSld>
  <p:clrMapOvr>
    <a:masterClrMapping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31DB1-14B4-427E-9404-88A7FDC64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5803" y="1104315"/>
            <a:ext cx="7080394" cy="46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6156"/>
      </p:ext>
    </p:extLst>
  </p:cSld>
  <p:clrMapOvr>
    <a:masterClrMapping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18A6C-65DB-4736-9A65-6ED562E4F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0802" y="1021311"/>
            <a:ext cx="7370396" cy="48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644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8B3852-5C12-4043-A235-1EF9B631CA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434" y="685481"/>
            <a:ext cx="3810000" cy="5487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B68C6-6432-4A95-8884-1AB98429B5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05287" y="766443"/>
            <a:ext cx="3781425" cy="5325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89E200-F2F2-455C-BE6D-2EDDC2A3E6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8565" y="604518"/>
            <a:ext cx="381000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1400"/>
      </p:ext>
    </p:extLst>
  </p:cSld>
  <p:clrMapOvr>
    <a:masterClrMapping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15C8C5-C3F3-4A24-871B-1100D8706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501775"/>
            <a:ext cx="5940425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02580"/>
      </p:ext>
    </p:extLst>
  </p:cSld>
  <p:clrMapOvr>
    <a:masterClrMapping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81D9C4-38ED-4959-BD4A-BE09E1E8DA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6530" y="899477"/>
            <a:ext cx="7218939" cy="50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6711"/>
      </p:ext>
    </p:extLst>
  </p:cSld>
  <p:clrMapOvr>
    <a:masterClrMapping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C273D-8622-402F-901B-1066839B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842728982"/>
      </p:ext>
    </p:extLst>
  </p:cSld>
  <p:clrMapOvr>
    <a:masterClrMapping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95634-9721-484D-9FF4-9F01DB50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622969862"/>
      </p:ext>
    </p:extLst>
  </p:cSld>
  <p:clrMapOvr>
    <a:masterClrMapping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EFC92-3842-46E7-AF89-D58376EF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2180720-1EF6-47CA-B19B-33CBD5B68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291" y="2469203"/>
            <a:ext cx="6967417" cy="19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65356"/>
      </p:ext>
    </p:extLst>
  </p:cSld>
  <p:clrMapOvr>
    <a:masterClrMapping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9CBF79-8FE0-4EB0-B456-2E185927C7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281112"/>
            <a:ext cx="486791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5676"/>
      </p:ext>
    </p:extLst>
  </p:cSld>
  <p:clrMapOvr>
    <a:masterClrMapping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E949F-8636-48AE-8CFB-94CAC6B4A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5512" y="219789"/>
            <a:ext cx="8040976" cy="44885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DC772-36BB-41AC-A3E0-E1DAB48A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14" y="4838889"/>
            <a:ext cx="892617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01587"/>
      </p:ext>
    </p:extLst>
  </p:cSld>
  <p:clrMapOvr>
    <a:masterClrMapping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8A0AF-8A94-415B-A409-98072668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60893"/>
            <a:ext cx="8916644" cy="44487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C89B28-2343-4976-A0D1-8524A0BFA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4609689"/>
            <a:ext cx="6878010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20730"/>
      </p:ext>
    </p:extLst>
  </p:cSld>
  <p:clrMapOvr>
    <a:masterClrMapping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A694C-A2AB-4EB8-9AC0-9336DA42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644462"/>
            <a:ext cx="6858957" cy="895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344A7D-D56F-4279-8928-097A4993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8" y="1971471"/>
            <a:ext cx="6897063" cy="29150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93885F-9443-4ABA-A165-964E6207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68" y="5021006"/>
            <a:ext cx="689706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98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3EB805-DDB2-4723-AC70-53AE4E11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166497"/>
            <a:ext cx="758295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2262"/>
      </p:ext>
    </p:extLst>
  </p:cSld>
  <p:clrMapOvr>
    <a:masterClrMapping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A91A0-8C01-40B1-86E2-F7B2E34B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40" y="1172656"/>
            <a:ext cx="9694720" cy="45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7987"/>
      </p:ext>
    </p:extLst>
  </p:cSld>
  <p:clrMapOvr>
    <a:masterClrMapping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578EB-E9C1-40A6-BF91-CD18E1B7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1152770267"/>
      </p:ext>
    </p:extLst>
  </p:cSld>
  <p:clrMapOvr>
    <a:masterClrMapping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7050"/>
      </p:ext>
    </p:extLst>
  </p:cSld>
  <p:clrMapOvr>
    <a:masterClrMapping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A1E479-51A6-4A73-B089-A28CAF234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59" y="1149855"/>
            <a:ext cx="5501874" cy="4558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0DB03-0E9B-44C8-8250-6FE13F8B25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8969" y="1149854"/>
            <a:ext cx="5441565" cy="45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74236"/>
      </p:ext>
    </p:extLst>
  </p:cSld>
  <p:clrMapOvr>
    <a:masterClrMapping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9547C-9D1F-4866-80A0-2A76B28137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9886" y="2681285"/>
            <a:ext cx="2076450" cy="1495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3064E-D238-4811-BFE9-34AE87D9C6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1164" y="723581"/>
            <a:ext cx="3790950" cy="54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2518"/>
      </p:ext>
    </p:extLst>
  </p:cSld>
  <p:clrMapOvr>
    <a:masterClrMapping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B0D31-AE25-4D5D-BA35-76F0A1828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14" y="74528"/>
            <a:ext cx="2938349" cy="44159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B07A3F-D081-4616-B5EA-C3BC0A571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38" y="4664961"/>
            <a:ext cx="2730500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2AD5CB-DF1A-4363-81D8-42439B6B7D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317" y="392986"/>
            <a:ext cx="4325010" cy="60720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90E49-D8E9-4879-85E9-20DDF92670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5785" y="392986"/>
            <a:ext cx="3879149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67585"/>
      </p:ext>
    </p:extLst>
  </p:cSld>
  <p:clrMapOvr>
    <a:masterClrMapping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11A64-095A-431C-B0F9-E04CF7916D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540" y="1081083"/>
            <a:ext cx="5418847" cy="45201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B45838-740C-4D5C-A466-D48CF805A3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7616" y="1081083"/>
            <a:ext cx="5437924" cy="45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288"/>
      </p:ext>
    </p:extLst>
  </p:cSld>
  <p:clrMapOvr>
    <a:masterClrMapping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4B7FE-44B7-4782-9871-03344561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60" y="2850786"/>
            <a:ext cx="2956939" cy="1156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CD7ED-3EB5-4DBC-9BDC-1420495A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575862"/>
            <a:ext cx="3591426" cy="5706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ABB31-028A-4FA3-8DC3-1B52D001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40" y="575862"/>
            <a:ext cx="3712038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1060"/>
      </p:ext>
    </p:extLst>
  </p:cSld>
  <p:clrMapOvr>
    <a:masterClrMapping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C0E389-C65F-421E-BF5E-B3FE0458B5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245" y="1157148"/>
            <a:ext cx="5422449" cy="45437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78FB9A-A677-4D48-AA09-71A1BB47F5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9308" y="1157148"/>
            <a:ext cx="5452326" cy="45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F9EBFC-F325-4DCC-BEFA-D3958453E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3437" y="3636414"/>
            <a:ext cx="9405121" cy="23917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561D1-2DBE-47AE-B4BC-942555150C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8159" y="859296"/>
            <a:ext cx="9135682" cy="2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6857"/>
      </p:ext>
    </p:extLst>
  </p:cSld>
  <p:clrMapOvr>
    <a:masterClrMapping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C272F3-135E-478E-B936-13A75889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83" y="79215"/>
            <a:ext cx="6635034" cy="1674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23CDA-E402-42DA-8B90-4AA5E3A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41" y="1891778"/>
            <a:ext cx="818311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56570"/>
      </p:ext>
    </p:extLst>
  </p:cSld>
  <p:clrMapOvr>
    <a:masterClrMapping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045C61-3058-422D-A01E-BA98A5E2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3" y="2475366"/>
            <a:ext cx="9091314" cy="1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445"/>
      </p:ext>
    </p:extLst>
  </p:cSld>
  <p:clrMapOvr>
    <a:masterClrMapping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0570F4-DCBD-4471-8111-AB6237A9EA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5737" y="1326444"/>
            <a:ext cx="11320525" cy="42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0112"/>
      </p:ext>
    </p:extLst>
  </p:cSld>
  <p:clrMapOvr>
    <a:masterClrMapping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2F79B3-1A48-4C77-A38F-F1A203F1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26" y="425419"/>
            <a:ext cx="6709147" cy="60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6429"/>
      </p:ext>
    </p:extLst>
  </p:cSld>
  <p:clrMapOvr>
    <a:masterClrMapping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88B28-1470-4D7E-843F-DB87B4A5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04" y="403654"/>
            <a:ext cx="6795391" cy="60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7493"/>
      </p:ext>
    </p:extLst>
  </p:cSld>
  <p:clrMapOvr>
    <a:masterClrMapping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CCAD5-05F1-4571-B993-2BDD61A6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086777849"/>
      </p:ext>
    </p:extLst>
  </p:cSld>
  <p:clrMapOvr>
    <a:masterClrMapping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7C12D-4179-4057-A16B-CD08F70D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ПРИБЫТИЯ</a:t>
            </a:r>
          </a:p>
        </p:txBody>
      </p:sp>
    </p:spTree>
    <p:extLst>
      <p:ext uri="{BB962C8B-B14F-4D97-AF65-F5344CB8AC3E}">
        <p14:creationId xmlns:p14="http://schemas.microsoft.com/office/powerpoint/2010/main" val="384831034"/>
      </p:ext>
    </p:extLst>
  </p:cSld>
  <p:clrMapOvr>
    <a:masterClrMapping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884F5-12A8-4BCA-BC1D-687EDADD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 (НЕ ОБЯЗАТЕЛЬНО)</a:t>
            </a:r>
            <a:br>
              <a:rPr lang="ru-RU" dirty="0"/>
            </a:br>
            <a:r>
              <a:rPr lang="ru-RU" dirty="0"/>
              <a:t>МОЖНО ПРИХОДОВАТЬ ОПЕРАЦИЕЙ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A4C877-B4C4-45F7-A05E-E57C4C1F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25" y="4662436"/>
            <a:ext cx="1790950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61635"/>
      </p:ext>
    </p:extLst>
  </p:cSld>
  <p:clrMapOvr>
    <a:masterClrMapping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7D81A-EB2D-4C1B-AEF6-A3DAEE99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C5BFB0-E3B4-47E8-B98E-07CCFE6ED5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4419" y="2187338"/>
            <a:ext cx="10243162" cy="24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19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870D51-E3BE-4CC5-B640-0F78E02D4C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2482" y="157533"/>
            <a:ext cx="8867036" cy="65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7892"/>
      </p:ext>
    </p:extLst>
  </p:cSld>
  <p:clrMapOvr>
    <a:masterClrMapping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E44246-525B-46D0-A793-992753BF1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797" y="181069"/>
            <a:ext cx="11322406" cy="2299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006A57-8A91-4B1A-9DB2-ADDB5ED3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9" y="2507939"/>
            <a:ext cx="7485642" cy="37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6075"/>
      </p:ext>
    </p:extLst>
  </p:cSld>
  <p:clrMapOvr>
    <a:masterClrMapping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E4F505-CDFA-44F4-AF90-195B856A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184559"/>
            <a:ext cx="6887536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ED7F2-8A28-4515-8732-DBEC863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58" y="3067034"/>
            <a:ext cx="6878010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C5E01-BB2E-438F-B063-82EE97BD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1" y="4088457"/>
            <a:ext cx="664937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7307"/>
      </p:ext>
    </p:extLst>
  </p:cSld>
  <p:clrMapOvr>
    <a:masterClrMapping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B9232A-FEB3-4E2E-A361-39AD221B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17" y="1108297"/>
            <a:ext cx="9449366" cy="46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4054"/>
      </p:ext>
    </p:extLst>
  </p:cSld>
  <p:clrMapOvr>
    <a:masterClrMapping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BEEF94-E5F1-4D90-B5CA-93B37D81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68" y="1973879"/>
            <a:ext cx="8763064" cy="29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4340"/>
      </p:ext>
    </p:extLst>
  </p:cSld>
  <p:clrMapOvr>
    <a:masterClrMapping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E4A59-7105-4649-9EDF-0699C101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004397325"/>
      </p:ext>
    </p:extLst>
  </p:cSld>
  <p:clrMapOvr>
    <a:masterClrMapping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FDBAD0-68CF-4142-9527-0326CC48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64" y="1023602"/>
            <a:ext cx="606827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128"/>
      </p:ext>
    </p:extLst>
  </p:cSld>
  <p:clrMapOvr>
    <a:masterClrMapping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3D0243-EEDB-437C-BDCC-3A68DDE4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" y="2881233"/>
            <a:ext cx="1505160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E80A17-38DA-4224-81FB-12C9CB8E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5" y="561920"/>
            <a:ext cx="3342704" cy="57341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CBBD1B-52BD-434B-A858-895620325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00" y="561920"/>
            <a:ext cx="3526555" cy="57341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5397B6-D336-47FA-9EF7-F0756C7C0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06" y="561920"/>
            <a:ext cx="3251952" cy="57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3423"/>
      </p:ext>
    </p:extLst>
  </p:cSld>
  <p:clrMapOvr>
    <a:masterClrMapping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D39FE0-90B7-47DF-BE72-03F7AC984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35" y="1018838"/>
            <a:ext cx="8983329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1253"/>
      </p:ext>
    </p:extLst>
  </p:cSld>
  <p:clrMapOvr>
    <a:masterClrMapping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CB562D-17D1-4AF2-A3B5-5CD665B6B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659907"/>
            <a:ext cx="9030960" cy="7716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AB235-68F6-4713-A2B2-F37429E81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61" y="2003340"/>
            <a:ext cx="8136278" cy="41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191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49E7E5-D04F-4BF0-B03F-7C5F42440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2871709"/>
            <a:ext cx="163852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58354"/>
      </p:ext>
    </p:extLst>
  </p:cSld>
  <p:clrMapOvr>
    <a:masterClrMapping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21491A-8946-4CC4-B27A-0269E30B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" y="966444"/>
            <a:ext cx="5887272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34A33-CB3B-4AD0-9BC8-872A5202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68" y="215446"/>
            <a:ext cx="1549799" cy="64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2930"/>
      </p:ext>
    </p:extLst>
  </p:cSld>
  <p:clrMapOvr>
    <a:masterClrMapping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C9CB7D-0C59-4965-8967-9E5DA84D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7" y="571101"/>
            <a:ext cx="3581900" cy="57157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638C2D-AE64-4352-BDC1-568414DB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19" y="28398"/>
            <a:ext cx="3600953" cy="2734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66F903-BB61-41BA-B31A-F8A9B8B15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104" y="571101"/>
            <a:ext cx="3824093" cy="57157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551276-788C-4AE3-A9B8-83FCCE1A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65" y="2838229"/>
            <a:ext cx="2453870" cy="38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8906"/>
      </p:ext>
    </p:extLst>
  </p:cSld>
  <p:clrMapOvr>
    <a:masterClrMapping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F0DC5-0941-4369-999A-1ABEEC53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74" y="975970"/>
            <a:ext cx="5915851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44164"/>
      </p:ext>
    </p:extLst>
  </p:cSld>
  <p:clrMapOvr>
    <a:masterClrMapping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213B0-15E8-4006-A29C-DEB58873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9" y="1166497"/>
            <a:ext cx="5229955" cy="452500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790EC6-0F4E-45AD-B167-ADA25EF4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238" y="1166497"/>
            <a:ext cx="543471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5627"/>
      </p:ext>
    </p:extLst>
  </p:cSld>
  <p:clrMapOvr>
    <a:masterClrMapping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019058-7A35-4A85-8701-C7872650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80" y="628259"/>
            <a:ext cx="3581900" cy="5601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F08929-FB33-4A62-A154-A4851E3CA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3" y="623496"/>
            <a:ext cx="3600953" cy="561100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4992AC-3515-43CB-94C3-70490D193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19" y="623495"/>
            <a:ext cx="3387778" cy="56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668"/>
      </p:ext>
    </p:extLst>
  </p:cSld>
  <p:clrMapOvr>
    <a:masterClrMapping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979C5-46E1-488F-B937-999D5A88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1861829576"/>
      </p:ext>
    </p:extLst>
  </p:cSld>
  <p:clrMapOvr>
    <a:masterClrMapping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62643D-0BCA-4AF0-9B01-E7A1CA5E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0" y="1066470"/>
            <a:ext cx="5306165" cy="4725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649F88-8159-4C60-B590-B78DD29E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560" y="1076095"/>
            <a:ext cx="2957812" cy="20615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816D31-0512-418F-9F74-9926F692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50" y="3730024"/>
            <a:ext cx="2967568" cy="20615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F2962-D877-4387-81EB-1A248E55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013" y="3750803"/>
            <a:ext cx="2957812" cy="20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54129"/>
      </p:ext>
    </p:extLst>
  </p:cSld>
  <p:clrMapOvr>
    <a:masterClrMapping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EBBCEB-9993-4D5D-B689-83ABDDBA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67" y="79409"/>
            <a:ext cx="2946722" cy="20381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24F9C2-402C-4175-99BB-AD8BFF5D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66" y="2286434"/>
            <a:ext cx="2946721" cy="20627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09CDC2-1BEB-4114-914B-C6D5CD076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701" y="4518015"/>
            <a:ext cx="2994249" cy="20627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B457AF-FA6B-4FF0-A493-1EB29D787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79409"/>
            <a:ext cx="2946722" cy="20381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252D03-F092-499B-B34A-B16786FD4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335" y="2228682"/>
            <a:ext cx="3046053" cy="21204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E39BBA-D0EC-4C25-B412-F0BB7CEEA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335" y="4518015"/>
            <a:ext cx="3069532" cy="21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6279"/>
      </p:ext>
    </p:extLst>
  </p:cSld>
  <p:clrMapOvr>
    <a:masterClrMapping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3ECE60-942C-442A-8643-5B3B9F4C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7" y="832632"/>
            <a:ext cx="5343792" cy="49714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A79541-37F0-4B7C-9E22-354E108B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573" y="832632"/>
            <a:ext cx="5370972" cy="497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55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054DCF-F1DD-462E-BC62-8634BFE47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8" y="442495"/>
            <a:ext cx="3343742" cy="59730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C65865-C7A0-4EA6-BE45-05456DA8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366" y="442495"/>
            <a:ext cx="3353268" cy="59730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30892F-E05A-4B8E-97F9-BF66B5F46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230" y="442496"/>
            <a:ext cx="3596100" cy="59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6834"/>
      </p:ext>
    </p:extLst>
  </p:cSld>
  <p:clrMapOvr>
    <a:masterClrMapping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5D6CB1-5BE7-4A1A-A465-380AB995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4" y="960164"/>
            <a:ext cx="2707259" cy="49376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E37811-6918-4A1D-9A9B-0BC19409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86" y="979217"/>
            <a:ext cx="2707258" cy="4906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60247B-41F6-43B4-8D06-61445B388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37" y="960164"/>
            <a:ext cx="2714950" cy="49145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26C8BB-918C-4CBE-81A3-320E81DDA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680" y="960164"/>
            <a:ext cx="2714147" cy="49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30332"/>
      </p:ext>
    </p:extLst>
  </p:cSld>
  <p:clrMapOvr>
    <a:masterClrMapping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B87084-CE50-4EF0-AB8E-AE354A68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1" y="2704997"/>
            <a:ext cx="1867161" cy="14480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93EDB6-D54D-44CE-9807-2D22C5D1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916" y="756863"/>
            <a:ext cx="3391373" cy="5344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061A17-E09A-431F-A836-51C45B227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95" y="766389"/>
            <a:ext cx="336279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00651"/>
      </p:ext>
    </p:extLst>
  </p:cSld>
  <p:clrMapOvr>
    <a:masterClrMapping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E5F8F-B641-4687-98DE-4979B149D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62" y="856891"/>
            <a:ext cx="3381847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05D028-A0A4-4C6B-8A4B-A48551494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93" y="856891"/>
            <a:ext cx="290760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40"/>
      </p:ext>
    </p:extLst>
  </p:cSld>
  <p:clrMapOvr>
    <a:masterClrMapping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061B5-6602-43D1-B5F9-04D29E7C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479943725"/>
      </p:ext>
    </p:extLst>
  </p:cSld>
  <p:clrMapOvr>
    <a:masterClrMapping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A0EBD-8396-4996-9EEC-56AD1DFF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32B7AB-A11F-4DBC-B6B5-5B4BC209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3" y="2307218"/>
            <a:ext cx="9712253" cy="2508462"/>
          </a:xfrm>
        </p:spPr>
      </p:pic>
    </p:spTree>
    <p:extLst>
      <p:ext uri="{BB962C8B-B14F-4D97-AF65-F5344CB8AC3E}">
        <p14:creationId xmlns:p14="http://schemas.microsoft.com/office/powerpoint/2010/main" val="1817130135"/>
      </p:ext>
    </p:extLst>
  </p:cSld>
  <p:clrMapOvr>
    <a:masterClrMapping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D759C4-EC41-45E8-AC2A-272ADAFD8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351995"/>
            <a:ext cx="843080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85017"/>
      </p:ext>
    </p:extLst>
  </p:cSld>
  <p:clrMapOvr>
    <a:masterClrMapping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1223"/>
      </p:ext>
    </p:extLst>
  </p:cSld>
  <p:clrMapOvr>
    <a:masterClrMapping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2425"/>
      </p:ext>
    </p:extLst>
  </p:cSld>
  <p:clrMapOvr>
    <a:masterClrMapping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83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60207"/>
      </p:ext>
    </p:extLst>
  </p:cSld>
  <p:clrMapOvr>
    <a:masterClrMapping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CE4EAE-A10B-4FEF-BE24-8A51A6FC7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15" y="1554634"/>
            <a:ext cx="8817769" cy="37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76178"/>
      </p:ext>
    </p:extLst>
  </p:cSld>
  <p:clrMapOvr>
    <a:masterClrMapping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A52E9-5486-4FAE-A5FD-8A509ED8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74947496"/>
      </p:ext>
    </p:extLst>
  </p:cSld>
  <p:clrMapOvr>
    <a:masterClrMapping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6843" y="552450"/>
            <a:ext cx="2887980" cy="5753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80521" y="537210"/>
            <a:ext cx="2895600" cy="57835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564C47-3A79-4418-9DC9-7E79F947F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79" y="2533525"/>
            <a:ext cx="1619476" cy="17909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5296D9-AC4D-46E3-830E-7AAC0D2E4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319" y="544830"/>
            <a:ext cx="3170796" cy="576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02571"/>
      </p:ext>
    </p:extLst>
  </p:cSld>
  <p:clrMapOvr>
    <a:masterClrMapping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4BA59F-35D6-4B4B-8592-06055B8F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49" y="2499892"/>
            <a:ext cx="10915302" cy="18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35866"/>
      </p:ext>
    </p:extLst>
  </p:cSld>
  <p:clrMapOvr>
    <a:masterClrMapping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158675-D411-46FB-BA47-0621497C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7" y="1150619"/>
            <a:ext cx="5111167" cy="45567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1C799-F88A-479A-B956-48F476DD5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98" y="1150618"/>
            <a:ext cx="5079917" cy="45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28358"/>
      </p:ext>
    </p:extLst>
  </p:cSld>
  <p:clrMapOvr>
    <a:masterClrMapping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2426" y="605790"/>
            <a:ext cx="2849880" cy="5646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9630" y="605790"/>
            <a:ext cx="2872740" cy="564642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9C406E-2B15-4D44-8029-2DD6D4E2D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694" y="605790"/>
            <a:ext cx="3126015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79869"/>
      </p:ext>
    </p:extLst>
  </p:cSld>
  <p:clrMapOvr>
    <a:masterClrMapping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AA063F-08AB-4033-B762-CA36DDBC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" y="613969"/>
            <a:ext cx="5715798" cy="56300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381408-C8EE-44C3-9CD4-B00395600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80" y="613969"/>
            <a:ext cx="2968821" cy="56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84666"/>
      </p:ext>
    </p:extLst>
  </p:cSld>
  <p:clrMapOvr>
    <a:masterClrMapping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12BBA8-7738-4A6F-8313-56A07A77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5" y="129941"/>
            <a:ext cx="3060624" cy="65981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DCBB5B-5B84-439A-9D1D-8C101381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70" y="129941"/>
            <a:ext cx="3026659" cy="65981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9D7197-94B0-4FF6-9682-5D932BF4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530" y="129941"/>
            <a:ext cx="3021973" cy="65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70592"/>
      </p:ext>
    </p:extLst>
  </p:cSld>
  <p:clrMapOvr>
    <a:masterClrMapping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19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18946"/>
      </p:ext>
    </p:extLst>
  </p:cSld>
  <p:clrMapOvr>
    <a:masterClrMapping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87808"/>
      </p:ext>
    </p:extLst>
  </p:cSld>
  <p:clrMapOvr>
    <a:masterClrMapping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9497B-9AAD-40B5-8F6C-A05D1995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19" y="261495"/>
            <a:ext cx="92119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88876"/>
      </p:ext>
    </p:extLst>
  </p:cSld>
  <p:clrMapOvr>
    <a:masterClrMapping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F764A-0C05-4820-8106-F85B6F8A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19645406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9868</TotalTime>
  <Words>60625</Words>
  <Application>Microsoft Office PowerPoint</Application>
  <PresentationFormat>Широкоэкранный</PresentationFormat>
  <Paragraphs>7946</Paragraphs>
  <Slides>953</Slides>
  <Notes>128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953</vt:i4>
      </vt:variant>
    </vt:vector>
  </HeadingPairs>
  <TitlesOfParts>
    <vt:vector size="958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ЗАДАЧИ</vt:lpstr>
      <vt:lpstr>Билет 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МОДУЛЯ СЕРВЕР</vt:lpstr>
      <vt:lpstr>Презентация PowerPoint</vt:lpstr>
      <vt:lpstr>КОД МОДУЛЯ ПРИЛОЖЕНИЯ</vt:lpstr>
      <vt:lpstr>Презентация PowerPoint</vt:lpstr>
      <vt:lpstr>Билет 3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Добавить номер строки в запрос расходной </vt:lpstr>
      <vt:lpstr>Билет 4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Билет 5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КОД ФОРМЫ ЗАДАЧИ</vt:lpstr>
      <vt:lpstr>Билет 6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ПОДБОРА</vt:lpstr>
      <vt:lpstr>КОД ФОРМЫ РАСХОДНОЙ</vt:lpstr>
      <vt:lpstr>Билет 8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БЮДЖЕТ</vt:lpstr>
      <vt:lpstr>КОД ОБЩЕГО МОДУЛЯ ПРОВЕДЕНИЕ ДОКУМЕНТОВ</vt:lpstr>
      <vt:lpstr>КОД ДОКУМЕНТОВ ПРИХОДНОЙ, РАСХОДНОЙ, ПРИХОД И РАСХОД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В расходной и приходе денег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9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ПРИХОДНОЙ (НЕ ОБЯЗАТЕЛЬНО) ПРИХОД МОЖНО ДЕЛАТЬ ОПЕРАЦИЕЙ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КОД ФОРМЫ</vt:lpstr>
      <vt:lpstr>Билет 10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Презентация PowerPoint</vt:lpstr>
      <vt:lpstr>Презентация PowerPoint</vt:lpstr>
      <vt:lpstr>КОД КОМПЛЕКТАЦИЯ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КОД ПРИХОДНОЙ (НЕ ОБЯЗАТЕЛЬНО) МОЖНО ПРИХОДОВАТЬ ОПЕРАЦИЕЙ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ЗАДАЧИ</vt:lpstr>
      <vt:lpstr>Билет 11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РЕКВИЗИТЫ КАК В ПРЕДЫДУЩЕМ РЕГИСТРЕ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ОТПРАВЛЕНИЯ</vt:lpstr>
      <vt:lpstr>КОД ПРИБЫТИЯ</vt:lpstr>
      <vt:lpstr>КОД ПРИХОДНОЙ (НЕ ОБЯЗАТЕЛЬНО) МОЖНО ПРИХОДОВАТЬ ОПЕРАЦИЕЙ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ЗАДАЧИ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2132</cp:revision>
  <dcterms:created xsi:type="dcterms:W3CDTF">2024-08-18T10:08:46Z</dcterms:created>
  <dcterms:modified xsi:type="dcterms:W3CDTF">2024-11-04T18:49:15Z</dcterms:modified>
</cp:coreProperties>
</file>